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76" r:id="rId3"/>
    <p:sldId id="257" r:id="rId4"/>
    <p:sldId id="261" r:id="rId5"/>
    <p:sldId id="258" r:id="rId6"/>
    <p:sldId id="259" r:id="rId7"/>
    <p:sldId id="260" r:id="rId8"/>
    <p:sldId id="262" r:id="rId9"/>
    <p:sldId id="263" r:id="rId10"/>
    <p:sldId id="264" r:id="rId11"/>
    <p:sldId id="265" r:id="rId12"/>
    <p:sldId id="266" r:id="rId13"/>
    <p:sldId id="267" r:id="rId14"/>
    <p:sldId id="268" r:id="rId15"/>
    <p:sldId id="269" r:id="rId16"/>
    <p:sldId id="271" r:id="rId17"/>
    <p:sldId id="272" r:id="rId18"/>
    <p:sldId id="273" r:id="rId19"/>
    <p:sldId id="281" r:id="rId20"/>
    <p:sldId id="275" r:id="rId21"/>
    <p:sldId id="280" r:id="rId22"/>
    <p:sldId id="274" r:id="rId23"/>
    <p:sldId id="283" r:id="rId24"/>
    <p:sldId id="282" r:id="rId25"/>
    <p:sldId id="270" r:id="rId26"/>
    <p:sldId id="279" r:id="rId27"/>
    <p:sldId id="27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showGuides="1">
      <p:cViewPr varScale="1">
        <p:scale>
          <a:sx n="68" d="100"/>
          <a:sy n="68" d="100"/>
        </p:scale>
        <p:origin x="73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586B75A-687E-405C-8A0B-8D00578BA2C3}" type="datetimeFigureOut">
              <a:rPr lang="en-US" dirty="0"/>
              <a:pPr/>
              <a:t>8/26/2020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8/26/2020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8/26/2020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8/26/2020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8/26/2020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fld id="{5586B75A-687E-405C-8A0B-8D00578BA2C3}" type="datetimeFigureOut">
              <a:rPr lang="en-US" dirty="0"/>
              <a:pPr/>
              <a:t>8/26/2020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fld id="{5586B75A-687E-405C-8A0B-8D00578BA2C3}" type="datetimeFigureOut">
              <a:rPr lang="en-US" dirty="0"/>
              <a:pPr/>
              <a:t>8/26/2020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8/26/2020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htmlpreview.github.io/?https://github.com/nayo666/Marginacion-Mexico-2015/blob/master/04_Leaflet%20IM%20Chiapas/GM_index.html"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www.scielo.org.mx/scielo.php?script=sci_arttext&amp;pid=S0185-16672006000400129&amp;lng=es&amp;tlng=es" TargetMode="External"/><Relationship Id="rId2" Type="http://schemas.openxmlformats.org/officeDocument/2006/relationships/hyperlink" Target="https://leafletjs.com/examples/choropleth/" TargetMode="External"/><Relationship Id="rId1" Type="http://schemas.openxmlformats.org/officeDocument/2006/relationships/slideLayout" Target="../slideLayouts/slideLayout2.xml"/><Relationship Id="rId4" Type="http://schemas.openxmlformats.org/officeDocument/2006/relationships/hyperlink" Target="https://mapshaper.org/"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785DF2-7955-4C83-BC25-0BDCCCA4ED78}"/>
              </a:ext>
            </a:extLst>
          </p:cNvPr>
          <p:cNvSpPr>
            <a:spLocks noGrp="1"/>
          </p:cNvSpPr>
          <p:nvPr>
            <p:ph type="ctrTitle"/>
          </p:nvPr>
        </p:nvSpPr>
        <p:spPr>
          <a:xfrm>
            <a:off x="338328" y="829993"/>
            <a:ext cx="7315200" cy="2120001"/>
          </a:xfrm>
        </p:spPr>
        <p:txBody>
          <a:bodyPr/>
          <a:lstStyle/>
          <a:p>
            <a:r>
              <a:rPr lang="es-MX" dirty="0"/>
              <a:t>Análisis del Índice de Marginación en México</a:t>
            </a:r>
            <a:endParaRPr lang="en-US" dirty="0"/>
          </a:p>
        </p:txBody>
      </p:sp>
      <p:sp>
        <p:nvSpPr>
          <p:cNvPr id="3" name="Subtítulo 2">
            <a:extLst>
              <a:ext uri="{FF2B5EF4-FFF2-40B4-BE49-F238E27FC236}">
                <a16:creationId xmlns:a16="http://schemas.microsoft.com/office/drawing/2014/main" id="{6EF1522A-F914-4CA3-89A5-34A55305552A}"/>
              </a:ext>
            </a:extLst>
          </p:cNvPr>
          <p:cNvSpPr>
            <a:spLocks noGrp="1"/>
          </p:cNvSpPr>
          <p:nvPr>
            <p:ph type="subTitle" idx="1"/>
          </p:nvPr>
        </p:nvSpPr>
        <p:spPr>
          <a:xfrm>
            <a:off x="338328" y="4599907"/>
            <a:ext cx="7315200" cy="1238186"/>
          </a:xfrm>
        </p:spPr>
        <p:txBody>
          <a:bodyPr>
            <a:normAutofit lnSpcReduction="10000"/>
          </a:bodyPr>
          <a:lstStyle/>
          <a:p>
            <a:r>
              <a:rPr lang="es-MX" b="1" dirty="0">
                <a:solidFill>
                  <a:schemeClr val="bg1"/>
                </a:solidFill>
              </a:rPr>
              <a:t>Jorge E. Cárdenas Arroyo</a:t>
            </a:r>
          </a:p>
          <a:p>
            <a:r>
              <a:rPr lang="es-MX" b="1" dirty="0">
                <a:solidFill>
                  <a:schemeClr val="bg1"/>
                </a:solidFill>
              </a:rPr>
              <a:t>Leonardo Coronado </a:t>
            </a:r>
            <a:r>
              <a:rPr lang="es-MX" b="1" dirty="0" err="1">
                <a:solidFill>
                  <a:schemeClr val="bg1"/>
                </a:solidFill>
              </a:rPr>
              <a:t>Arvayo</a:t>
            </a:r>
            <a:endParaRPr lang="es-MX" b="1" dirty="0">
              <a:solidFill>
                <a:schemeClr val="bg1"/>
              </a:solidFill>
            </a:endParaRPr>
          </a:p>
          <a:p>
            <a:r>
              <a:rPr lang="es-MX" b="1" dirty="0">
                <a:solidFill>
                  <a:schemeClr val="bg1"/>
                </a:solidFill>
              </a:rPr>
              <a:t>Jeziret S. González Gallardo</a:t>
            </a:r>
            <a:endParaRPr lang="en-US" b="1" dirty="0">
              <a:solidFill>
                <a:schemeClr val="bg1"/>
              </a:solidFill>
            </a:endParaRPr>
          </a:p>
        </p:txBody>
      </p:sp>
      <p:sp>
        <p:nvSpPr>
          <p:cNvPr id="4" name="Rectangle 2">
            <a:extLst>
              <a:ext uri="{FF2B5EF4-FFF2-40B4-BE49-F238E27FC236}">
                <a16:creationId xmlns:a16="http://schemas.microsoft.com/office/drawing/2014/main" id="{56F4F110-2771-4DB3-965E-BC034CF147AD}"/>
              </a:ext>
            </a:extLst>
          </p:cNvPr>
          <p:cNvSpPr>
            <a:spLocks noChangeArrowheads="1"/>
          </p:cNvSpPr>
          <p:nvPr/>
        </p:nvSpPr>
        <p:spPr bwMode="auto">
          <a:xfrm>
            <a:off x="9595026" y="3709394"/>
            <a:ext cx="2258646" cy="2128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28528" rIns="91440" bIns="50784"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MX" altLang="en-US" sz="2000" spc="-100" dirty="0">
                <a:solidFill>
                  <a:schemeClr val="tx2">
                    <a:lumMod val="50000"/>
                  </a:schemeClr>
                </a:solidFill>
                <a:latin typeface="+mj-lt"/>
                <a:ea typeface="+mj-ea"/>
                <a:cs typeface="+mj-cs"/>
              </a:rPr>
              <a:t>Maestría en Ciencias de Información Geoespacial</a:t>
            </a:r>
          </a:p>
          <a:p>
            <a:pPr marL="0" marR="0" lvl="0" indent="0" algn="ctr" defTabSz="914400" rtl="0" eaLnBrk="0" fontAlgn="base" latinLnBrk="0" hangingPunct="0">
              <a:lnSpc>
                <a:spcPct val="100000"/>
              </a:lnSpc>
              <a:spcBef>
                <a:spcPct val="0"/>
              </a:spcBef>
              <a:spcAft>
                <a:spcPct val="0"/>
              </a:spcAft>
              <a:buClrTx/>
              <a:buSzTx/>
              <a:buFontTx/>
              <a:buNone/>
              <a:tabLst/>
            </a:pPr>
            <a:endParaRPr lang="es-MX" altLang="en-US" sz="2000" spc="-100" dirty="0">
              <a:solidFill>
                <a:schemeClr val="tx2">
                  <a:lumMod val="50000"/>
                </a:schemeClr>
              </a:solidFill>
              <a:latin typeface="+mj-lt"/>
              <a:ea typeface="+mj-ea"/>
              <a:cs typeface="+mj-cs"/>
            </a:endParaRPr>
          </a:p>
          <a:p>
            <a:pPr marL="0" marR="0" lvl="0" indent="0" algn="ctr" defTabSz="914400" rtl="0" eaLnBrk="0" fontAlgn="base" latinLnBrk="0" hangingPunct="0">
              <a:lnSpc>
                <a:spcPct val="100000"/>
              </a:lnSpc>
              <a:spcBef>
                <a:spcPct val="0"/>
              </a:spcBef>
              <a:spcAft>
                <a:spcPct val="0"/>
              </a:spcAft>
              <a:buClrTx/>
              <a:buSzTx/>
              <a:buFontTx/>
              <a:buNone/>
              <a:tabLst/>
            </a:pPr>
            <a:r>
              <a:rPr lang="es-MX" altLang="en-US" sz="2000" spc="-100" dirty="0" err="1">
                <a:solidFill>
                  <a:schemeClr val="tx2">
                    <a:lumMod val="50000"/>
                  </a:schemeClr>
                </a:solidFill>
                <a:latin typeface="+mj-lt"/>
                <a:ea typeface="+mj-ea"/>
                <a:cs typeface="+mj-cs"/>
              </a:rPr>
              <a:t>Geoinformática</a:t>
            </a:r>
            <a:endParaRPr lang="en-US" altLang="en-US" sz="2000" spc="-100" dirty="0">
              <a:solidFill>
                <a:schemeClr val="tx2">
                  <a:lumMod val="50000"/>
                </a:schemeClr>
              </a:solidFill>
              <a:latin typeface="+mj-lt"/>
              <a:ea typeface="+mj-ea"/>
              <a:cs typeface="+mj-cs"/>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2">
                  <a:lumMod val="50000"/>
                </a:schemeClr>
              </a:solidFill>
              <a:effectLst/>
              <a:latin typeface="Arial" panose="020B0604020202020204" pitchFamily="34" charset="0"/>
            </a:endParaRPr>
          </a:p>
        </p:txBody>
      </p:sp>
      <p:pic>
        <p:nvPicPr>
          <p:cNvPr id="9217" name="Imagen 1">
            <a:extLst>
              <a:ext uri="{FF2B5EF4-FFF2-40B4-BE49-F238E27FC236}">
                <a16:creationId xmlns:a16="http://schemas.microsoft.com/office/drawing/2014/main" id="{C484B3D7-94B9-46FC-889A-DD4E34B6E4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19" t="-4764" r="7381" b="7825"/>
          <a:stretch/>
        </p:blipFill>
        <p:spPr bwMode="auto">
          <a:xfrm>
            <a:off x="9289144" y="572700"/>
            <a:ext cx="2902856" cy="25685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CC7EA5AE-DA73-4063-A3C5-EF706C3D9874}"/>
              </a:ext>
            </a:extLst>
          </p:cNvPr>
          <p:cNvSpPr>
            <a:spLocks noChangeArrowheads="1"/>
          </p:cNvSpPr>
          <p:nvPr/>
        </p:nvSpPr>
        <p:spPr bwMode="auto">
          <a:xfrm>
            <a:off x="818383" y="38705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ángulo 5">
            <a:extLst>
              <a:ext uri="{FF2B5EF4-FFF2-40B4-BE49-F238E27FC236}">
                <a16:creationId xmlns:a16="http://schemas.microsoft.com/office/drawing/2014/main" id="{52ED48F9-3A3F-4B7A-B7B2-6E049FEBC25B}"/>
              </a:ext>
            </a:extLst>
          </p:cNvPr>
          <p:cNvSpPr/>
          <p:nvPr/>
        </p:nvSpPr>
        <p:spPr>
          <a:xfrm>
            <a:off x="7452703" y="5464593"/>
            <a:ext cx="1408720" cy="373500"/>
          </a:xfrm>
          <a:prstGeom prst="rect">
            <a:avLst/>
          </a:prstGeom>
        </p:spPr>
        <p:txBody>
          <a:bodyPr wrap="none">
            <a:spAutoFit/>
          </a:bodyPr>
          <a:lstStyle/>
          <a:p>
            <a:pPr algn="ctr">
              <a:lnSpc>
                <a:spcPct val="106000"/>
              </a:lnSpc>
              <a:spcAft>
                <a:spcPts val="0"/>
              </a:spcAft>
            </a:pPr>
            <a:r>
              <a:rPr lang="es-MX" b="1" spc="75" dirty="0">
                <a:solidFill>
                  <a:schemeClr val="bg1"/>
                </a:solidFill>
                <a:latin typeface="Calibri" panose="020F0502020204030204" pitchFamily="34" charset="0"/>
                <a:ea typeface="Times New Roman" panose="02020603050405020304" pitchFamily="18" charset="0"/>
                <a:cs typeface="Arial" panose="020B0604020202020204" pitchFamily="34" charset="0"/>
              </a:rPr>
              <a:t>Agosto2020</a:t>
            </a:r>
            <a:endParaRPr lang="en-US" sz="1400" b="1" dirty="0">
              <a:solidFill>
                <a:schemeClr val="bg1"/>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290730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2E4543-7583-43DA-98F1-CDC0468D7940}"/>
              </a:ext>
            </a:extLst>
          </p:cNvPr>
          <p:cNvSpPr>
            <a:spLocks noGrp="1"/>
          </p:cNvSpPr>
          <p:nvPr>
            <p:ph type="title"/>
          </p:nvPr>
        </p:nvSpPr>
        <p:spPr/>
        <p:txBody>
          <a:bodyPr/>
          <a:lstStyle/>
          <a:p>
            <a:r>
              <a:rPr lang="es-MX" dirty="0"/>
              <a:t>Matriz de Pesos</a:t>
            </a:r>
            <a:endParaRPr lang="en-US" dirty="0"/>
          </a:p>
        </p:txBody>
      </p:sp>
      <p:pic>
        <p:nvPicPr>
          <p:cNvPr id="4" name="Marcador de contenido 3">
            <a:extLst>
              <a:ext uri="{FF2B5EF4-FFF2-40B4-BE49-F238E27FC236}">
                <a16:creationId xmlns:a16="http://schemas.microsoft.com/office/drawing/2014/main" id="{780D2DD8-EA22-42D1-8C38-88C3966A657E}"/>
              </a:ext>
            </a:extLst>
          </p:cNvPr>
          <p:cNvPicPr>
            <a:picLocks noGrp="1" noChangeAspect="1"/>
          </p:cNvPicPr>
          <p:nvPr>
            <p:ph idx="1"/>
          </p:nvPr>
        </p:nvPicPr>
        <p:blipFill rotWithShape="1">
          <a:blip r:embed="rId2"/>
          <a:srcRect l="4003" t="21292" r="74910" b="33048"/>
          <a:stretch/>
        </p:blipFill>
        <p:spPr>
          <a:xfrm>
            <a:off x="3483429" y="275771"/>
            <a:ext cx="8708571" cy="6197600"/>
          </a:xfrm>
          <a:prstGeom prst="rect">
            <a:avLst/>
          </a:prstGeom>
        </p:spPr>
      </p:pic>
    </p:spTree>
    <p:extLst>
      <p:ext uri="{BB962C8B-B14F-4D97-AF65-F5344CB8AC3E}">
        <p14:creationId xmlns:p14="http://schemas.microsoft.com/office/powerpoint/2010/main" val="2682927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0E9C8E-6F0E-4D49-8FC3-2337E0D11E9F}"/>
              </a:ext>
            </a:extLst>
          </p:cNvPr>
          <p:cNvSpPr>
            <a:spLocks noGrp="1"/>
          </p:cNvSpPr>
          <p:nvPr>
            <p:ph type="title"/>
          </p:nvPr>
        </p:nvSpPr>
        <p:spPr>
          <a:xfrm>
            <a:off x="252919" y="381099"/>
            <a:ext cx="3067056" cy="4601183"/>
          </a:xfrm>
        </p:spPr>
        <p:txBody>
          <a:bodyPr/>
          <a:lstStyle/>
          <a:p>
            <a:r>
              <a:rPr lang="es-MX" dirty="0"/>
              <a:t>Retardo espacial</a:t>
            </a:r>
            <a:endParaRPr lang="en-US" dirty="0"/>
          </a:p>
        </p:txBody>
      </p:sp>
      <p:sp>
        <p:nvSpPr>
          <p:cNvPr id="3" name="Marcador de contenido 2">
            <a:extLst>
              <a:ext uri="{FF2B5EF4-FFF2-40B4-BE49-F238E27FC236}">
                <a16:creationId xmlns:a16="http://schemas.microsoft.com/office/drawing/2014/main" id="{ED4E5248-51A1-41A6-921E-4D3B05C678BB}"/>
              </a:ext>
            </a:extLst>
          </p:cNvPr>
          <p:cNvSpPr>
            <a:spLocks noGrp="1"/>
          </p:cNvSpPr>
          <p:nvPr>
            <p:ph idx="1"/>
          </p:nvPr>
        </p:nvSpPr>
        <p:spPr>
          <a:xfrm>
            <a:off x="140377" y="3732354"/>
            <a:ext cx="2947482" cy="1937149"/>
          </a:xfrm>
        </p:spPr>
        <p:txBody>
          <a:bodyPr>
            <a:normAutofit/>
          </a:bodyPr>
          <a:lstStyle/>
          <a:p>
            <a:r>
              <a:rPr lang="es-MX" dirty="0"/>
              <a:t>Una vez que tenemos los datos y la matriz de pesos espaciales, calculamos la variable de retardo espacial</a:t>
            </a:r>
            <a:endParaRPr lang="en-US" dirty="0"/>
          </a:p>
        </p:txBody>
      </p:sp>
      <p:pic>
        <p:nvPicPr>
          <p:cNvPr id="5" name="Imagen 4">
            <a:extLst>
              <a:ext uri="{FF2B5EF4-FFF2-40B4-BE49-F238E27FC236}">
                <a16:creationId xmlns:a16="http://schemas.microsoft.com/office/drawing/2014/main" id="{7538C4B1-D646-4DD6-85AE-BA4CC935194A}"/>
              </a:ext>
            </a:extLst>
          </p:cNvPr>
          <p:cNvPicPr>
            <a:picLocks noChangeAspect="1"/>
          </p:cNvPicPr>
          <p:nvPr/>
        </p:nvPicPr>
        <p:blipFill rotWithShape="1">
          <a:blip r:embed="rId2"/>
          <a:srcRect l="53809" t="27090" r="17143" b="5176"/>
          <a:stretch/>
        </p:blipFill>
        <p:spPr>
          <a:xfrm>
            <a:off x="3850423" y="286326"/>
            <a:ext cx="8201200" cy="6285347"/>
          </a:xfrm>
          <a:prstGeom prst="rect">
            <a:avLst/>
          </a:prstGeom>
        </p:spPr>
      </p:pic>
    </p:spTree>
    <p:extLst>
      <p:ext uri="{BB962C8B-B14F-4D97-AF65-F5344CB8AC3E}">
        <p14:creationId xmlns:p14="http://schemas.microsoft.com/office/powerpoint/2010/main" val="4223179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53CBEA9-6EF9-44D8-9426-961EE1DED98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4748" y="158578"/>
            <a:ext cx="6760909" cy="6540844"/>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375848E9-5304-4824-9A4A-9F0AD5EF5B43}"/>
              </a:ext>
            </a:extLst>
          </p:cNvPr>
          <p:cNvSpPr txBox="1">
            <a:spLocks/>
          </p:cNvSpPr>
          <p:nvPr/>
        </p:nvSpPr>
        <p:spPr>
          <a:xfrm>
            <a:off x="151319" y="569785"/>
            <a:ext cx="3230510"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s-MX" dirty="0"/>
              <a:t>Autocorrelación espacial global</a:t>
            </a:r>
            <a:endParaRPr lang="en-US" dirty="0"/>
          </a:p>
        </p:txBody>
      </p:sp>
    </p:spTree>
    <p:extLst>
      <p:ext uri="{BB962C8B-B14F-4D97-AF65-F5344CB8AC3E}">
        <p14:creationId xmlns:p14="http://schemas.microsoft.com/office/powerpoint/2010/main" val="2843930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CA57A23-07B8-4CD8-898F-3BC629559E82}"/>
              </a:ext>
            </a:extLst>
          </p:cNvPr>
          <p:cNvSpPr txBox="1">
            <a:spLocks/>
          </p:cNvSpPr>
          <p:nvPr/>
        </p:nvSpPr>
        <p:spPr>
          <a:xfrm>
            <a:off x="151319" y="569785"/>
            <a:ext cx="3230510" cy="4601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s-MX" dirty="0"/>
              <a:t>Autocorrelación espacial local</a:t>
            </a:r>
            <a:endParaRPr lang="en-US" dirty="0"/>
          </a:p>
        </p:txBody>
      </p:sp>
      <p:pic>
        <p:nvPicPr>
          <p:cNvPr id="5122" name="Picture 2">
            <a:extLst>
              <a:ext uri="{FF2B5EF4-FFF2-40B4-BE49-F238E27FC236}">
                <a16:creationId xmlns:a16="http://schemas.microsoft.com/office/drawing/2014/main" id="{EB1D785B-048B-4E13-B7D6-65A545CF84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64001" y="181429"/>
            <a:ext cx="7357356" cy="7117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995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CAC13B-80EC-4AF5-962E-E1A3B5CBF32B}"/>
              </a:ext>
            </a:extLst>
          </p:cNvPr>
          <p:cNvSpPr>
            <a:spLocks noGrp="1"/>
          </p:cNvSpPr>
          <p:nvPr>
            <p:ph type="title"/>
          </p:nvPr>
        </p:nvSpPr>
        <p:spPr/>
        <p:txBody>
          <a:bodyPr/>
          <a:lstStyle/>
          <a:p>
            <a:r>
              <a:rPr lang="es-MX" dirty="0"/>
              <a:t>LISA</a:t>
            </a:r>
            <a:br>
              <a:rPr lang="es-MX" dirty="0"/>
            </a:br>
            <a:r>
              <a:rPr lang="es-MX" dirty="0"/>
              <a:t>Indicadores locales de asociación espacial</a:t>
            </a:r>
            <a:endParaRPr lang="en-US" dirty="0"/>
          </a:p>
        </p:txBody>
      </p:sp>
      <p:pic>
        <p:nvPicPr>
          <p:cNvPr id="4" name="Marcador de contenido 3">
            <a:extLst>
              <a:ext uri="{FF2B5EF4-FFF2-40B4-BE49-F238E27FC236}">
                <a16:creationId xmlns:a16="http://schemas.microsoft.com/office/drawing/2014/main" id="{B784035F-FD67-44FA-82B8-10DDCF645501}"/>
              </a:ext>
            </a:extLst>
          </p:cNvPr>
          <p:cNvPicPr>
            <a:picLocks noGrp="1" noChangeAspect="1"/>
          </p:cNvPicPr>
          <p:nvPr>
            <p:ph idx="1"/>
          </p:nvPr>
        </p:nvPicPr>
        <p:blipFill rotWithShape="1">
          <a:blip r:embed="rId2"/>
          <a:srcRect l="56744" t="42386" r="20085" b="22216"/>
          <a:stretch/>
        </p:blipFill>
        <p:spPr>
          <a:xfrm>
            <a:off x="3620233" y="1123837"/>
            <a:ext cx="8571767" cy="4303640"/>
          </a:xfrm>
          <a:prstGeom prst="rect">
            <a:avLst/>
          </a:prstGeom>
        </p:spPr>
      </p:pic>
      <p:sp>
        <p:nvSpPr>
          <p:cNvPr id="6" name="Rectángulo 5">
            <a:extLst>
              <a:ext uri="{FF2B5EF4-FFF2-40B4-BE49-F238E27FC236}">
                <a16:creationId xmlns:a16="http://schemas.microsoft.com/office/drawing/2014/main" id="{8E3E46C0-4117-4FBC-A4F0-62DA1EECE8F2}"/>
              </a:ext>
            </a:extLst>
          </p:cNvPr>
          <p:cNvSpPr/>
          <p:nvPr/>
        </p:nvSpPr>
        <p:spPr>
          <a:xfrm>
            <a:off x="4934857" y="1248229"/>
            <a:ext cx="827314" cy="4644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0046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2132345-159F-4826-94D2-881493F4977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06611" y="716845"/>
            <a:ext cx="9385389" cy="5424310"/>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6355699A-5430-4C9D-9166-6884EFDB49A5}"/>
              </a:ext>
            </a:extLst>
          </p:cNvPr>
          <p:cNvSpPr>
            <a:spLocks noGrp="1"/>
          </p:cNvSpPr>
          <p:nvPr>
            <p:ph type="title"/>
          </p:nvPr>
        </p:nvSpPr>
        <p:spPr>
          <a:xfrm>
            <a:off x="252919" y="1123837"/>
            <a:ext cx="2947482" cy="4601183"/>
          </a:xfrm>
        </p:spPr>
        <p:txBody>
          <a:bodyPr/>
          <a:lstStyle/>
          <a:p>
            <a:r>
              <a:rPr lang="es-MX" dirty="0"/>
              <a:t>LISA</a:t>
            </a:r>
            <a:br>
              <a:rPr lang="es-MX" dirty="0"/>
            </a:br>
            <a:r>
              <a:rPr lang="es-MX" dirty="0"/>
              <a:t>Indicadores locales de asociación espacial</a:t>
            </a:r>
            <a:endParaRPr lang="en-US" dirty="0"/>
          </a:p>
        </p:txBody>
      </p:sp>
    </p:spTree>
    <p:extLst>
      <p:ext uri="{BB962C8B-B14F-4D97-AF65-F5344CB8AC3E}">
        <p14:creationId xmlns:p14="http://schemas.microsoft.com/office/powerpoint/2010/main" val="315629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F33861-6479-4826-9917-9FE7F8A54D75}"/>
              </a:ext>
            </a:extLst>
          </p:cNvPr>
          <p:cNvSpPr>
            <a:spLocks noGrp="1"/>
          </p:cNvSpPr>
          <p:nvPr>
            <p:ph type="title"/>
          </p:nvPr>
        </p:nvSpPr>
        <p:spPr>
          <a:xfrm>
            <a:off x="0" y="473394"/>
            <a:ext cx="3390167" cy="2429106"/>
          </a:xfrm>
        </p:spPr>
        <p:txBody>
          <a:bodyPr/>
          <a:lstStyle/>
          <a:p>
            <a:r>
              <a:rPr lang="es-MX" dirty="0"/>
              <a:t>Regresión Ponderada Geográficamente</a:t>
            </a:r>
            <a:endParaRPr lang="en-US" dirty="0"/>
          </a:p>
        </p:txBody>
      </p:sp>
      <p:sp>
        <p:nvSpPr>
          <p:cNvPr id="3" name="Marcador de contenido 2">
            <a:extLst>
              <a:ext uri="{FF2B5EF4-FFF2-40B4-BE49-F238E27FC236}">
                <a16:creationId xmlns:a16="http://schemas.microsoft.com/office/drawing/2014/main" id="{C2CA2748-6E96-48EA-9803-7996EB4533FB}"/>
              </a:ext>
            </a:extLst>
          </p:cNvPr>
          <p:cNvSpPr>
            <a:spLocks noGrp="1"/>
          </p:cNvSpPr>
          <p:nvPr>
            <p:ph idx="1"/>
          </p:nvPr>
        </p:nvSpPr>
        <p:spPr>
          <a:xfrm>
            <a:off x="-112541" y="3934858"/>
            <a:ext cx="3502708" cy="2429106"/>
          </a:xfrm>
        </p:spPr>
        <p:txBody>
          <a:bodyPr>
            <a:normAutofit/>
          </a:bodyPr>
          <a:lstStyle/>
          <a:p>
            <a:r>
              <a:rPr lang="es-MX" dirty="0"/>
              <a:t>La regresión es el IM contra la población que vive en localidades con menos de 5 mil personas, % de población que gana menos de 2 salarios mínimos y % </a:t>
            </a:r>
            <a:r>
              <a:rPr lang="es-MX" dirty="0" err="1"/>
              <a:t>pob</a:t>
            </a:r>
            <a:r>
              <a:rPr lang="es-MX" dirty="0"/>
              <a:t>. sin educación primaria</a:t>
            </a:r>
          </a:p>
          <a:p>
            <a:endParaRPr lang="en-US" dirty="0"/>
          </a:p>
        </p:txBody>
      </p:sp>
      <p:pic>
        <p:nvPicPr>
          <p:cNvPr id="4" name="Imagen 3">
            <a:extLst>
              <a:ext uri="{FF2B5EF4-FFF2-40B4-BE49-F238E27FC236}">
                <a16:creationId xmlns:a16="http://schemas.microsoft.com/office/drawing/2014/main" id="{3EEAFECB-94A8-4122-98D3-7D09447009AB}"/>
              </a:ext>
            </a:extLst>
          </p:cNvPr>
          <p:cNvPicPr>
            <a:picLocks noChangeAspect="1"/>
          </p:cNvPicPr>
          <p:nvPr/>
        </p:nvPicPr>
        <p:blipFill rotWithShape="1">
          <a:blip r:embed="rId2"/>
          <a:srcRect l="3333" t="11136" r="76309" b="33429"/>
          <a:stretch/>
        </p:blipFill>
        <p:spPr>
          <a:xfrm>
            <a:off x="3838916" y="-131862"/>
            <a:ext cx="7662577" cy="6858000"/>
          </a:xfrm>
          <a:prstGeom prst="rect">
            <a:avLst/>
          </a:prstGeom>
        </p:spPr>
      </p:pic>
      <p:sp>
        <p:nvSpPr>
          <p:cNvPr id="5" name="Rectángulo 4">
            <a:extLst>
              <a:ext uri="{FF2B5EF4-FFF2-40B4-BE49-F238E27FC236}">
                <a16:creationId xmlns:a16="http://schemas.microsoft.com/office/drawing/2014/main" id="{0F1B541A-AB75-4028-BFC4-39355B070CA3}"/>
              </a:ext>
            </a:extLst>
          </p:cNvPr>
          <p:cNvSpPr/>
          <p:nvPr/>
        </p:nvSpPr>
        <p:spPr>
          <a:xfrm>
            <a:off x="53700" y="2567687"/>
            <a:ext cx="3170225" cy="1141723"/>
          </a:xfrm>
          <a:prstGeom prst="rect">
            <a:avLst/>
          </a:prstGeom>
        </p:spPr>
        <p:txBody>
          <a:bodyPr wrap="square">
            <a:spAutoFit/>
          </a:bodyPr>
          <a:lstStyle/>
          <a:p>
            <a:pPr algn="just">
              <a:lnSpc>
                <a:spcPct val="115000"/>
              </a:lnSpc>
              <a:spcAft>
                <a:spcPts val="800"/>
              </a:spcAft>
            </a:pPr>
            <a:r>
              <a:rPr lang="es-MX" sz="1200" dirty="0">
                <a:solidFill>
                  <a:schemeClr val="tx1">
                    <a:lumMod val="65000"/>
                    <a:lumOff val="35000"/>
                  </a:schemeClr>
                </a:solidFill>
              </a:rPr>
              <a:t>Las regresiones ajustadas al espacio permiten tener una ecuación general que contemple datos con una ubicación en el espacio y poder estimar qué tanta relación existe entre dichas variables con el fenómeno de estudio.</a:t>
            </a:r>
            <a:endParaRPr lang="en-US" sz="1200" dirty="0">
              <a:solidFill>
                <a:schemeClr val="tx1">
                  <a:lumMod val="65000"/>
                  <a:lumOff val="35000"/>
                </a:schemeClr>
              </a:solidFill>
            </a:endParaRPr>
          </a:p>
        </p:txBody>
      </p:sp>
    </p:spTree>
    <p:extLst>
      <p:ext uri="{BB962C8B-B14F-4D97-AF65-F5344CB8AC3E}">
        <p14:creationId xmlns:p14="http://schemas.microsoft.com/office/powerpoint/2010/main" val="2430506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F0A21B-8250-49D0-A06D-2BE595F62F68}"/>
              </a:ext>
            </a:extLst>
          </p:cNvPr>
          <p:cNvSpPr>
            <a:spLocks noGrp="1"/>
          </p:cNvSpPr>
          <p:nvPr>
            <p:ph type="title"/>
          </p:nvPr>
        </p:nvSpPr>
        <p:spPr>
          <a:xfrm>
            <a:off x="0" y="598714"/>
            <a:ext cx="3433710" cy="2296020"/>
          </a:xfrm>
        </p:spPr>
        <p:txBody>
          <a:bodyPr/>
          <a:lstStyle/>
          <a:p>
            <a:r>
              <a:rPr lang="es-MX" dirty="0"/>
              <a:t>Regresión Ponderada Geográficamente</a:t>
            </a:r>
            <a:endParaRPr lang="en-US" dirty="0"/>
          </a:p>
        </p:txBody>
      </p:sp>
      <p:pic>
        <p:nvPicPr>
          <p:cNvPr id="7170" name="Picture 2">
            <a:extLst>
              <a:ext uri="{FF2B5EF4-FFF2-40B4-BE49-F238E27FC236}">
                <a16:creationId xmlns:a16="http://schemas.microsoft.com/office/drawing/2014/main" id="{4220F67B-76BC-4821-A805-706DCF34205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33710" y="719421"/>
            <a:ext cx="8363254" cy="541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706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212" name="Rectangle 78">
            <a:extLst>
              <a:ext uri="{FF2B5EF4-FFF2-40B4-BE49-F238E27FC236}">
                <a16:creationId xmlns:a16="http://schemas.microsoft.com/office/drawing/2014/main" id="{6B086509-1281-468A-AAAC-1BBEDAE75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3" name="Rectangle 80">
            <a:extLst>
              <a:ext uri="{FF2B5EF4-FFF2-40B4-BE49-F238E27FC236}">
                <a16:creationId xmlns:a16="http://schemas.microsoft.com/office/drawing/2014/main" id="{EEA73850-2107-4E65-85FE-EDD3F45FC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2000"/>
            <a:ext cx="4053525" cy="533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200" name="Picture 8">
            <a:extLst>
              <a:ext uri="{FF2B5EF4-FFF2-40B4-BE49-F238E27FC236}">
                <a16:creationId xmlns:a16="http://schemas.microsoft.com/office/drawing/2014/main" id="{84F2D294-75E1-455B-9CF6-4CE7E9070A1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15391" y="902672"/>
            <a:ext cx="3435968" cy="222478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B828DA47-6677-45F1-96D9-092FD1DD745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71399" y="962801"/>
            <a:ext cx="3435969" cy="216466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7BDEE028-DC02-4984-8A94-5057704E335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15391" y="3649998"/>
            <a:ext cx="3435968" cy="216465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0E227C40-7F7B-40E9-BE88-2109A75572E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271399" y="3589868"/>
            <a:ext cx="3435968" cy="2224789"/>
          </a:xfrm>
          <a:prstGeom prst="rect">
            <a:avLst/>
          </a:prstGeom>
          <a:noFill/>
          <a:extLst>
            <a:ext uri="{909E8E84-426E-40DD-AFC4-6F175D3DCCD1}">
              <a14:hiddenFill xmlns:a14="http://schemas.microsoft.com/office/drawing/2010/main">
                <a:solidFill>
                  <a:srgbClr val="FFFFFF"/>
                </a:solidFill>
              </a14:hiddenFill>
            </a:ext>
          </a:extLst>
        </p:spPr>
      </p:pic>
      <p:sp>
        <p:nvSpPr>
          <p:cNvPr id="23" name="Título 1">
            <a:extLst>
              <a:ext uri="{FF2B5EF4-FFF2-40B4-BE49-F238E27FC236}">
                <a16:creationId xmlns:a16="http://schemas.microsoft.com/office/drawing/2014/main" id="{6106D91B-5466-4BC8-A5E6-D05EA0BB67DA}"/>
              </a:ext>
            </a:extLst>
          </p:cNvPr>
          <p:cNvSpPr>
            <a:spLocks noGrp="1"/>
          </p:cNvSpPr>
          <p:nvPr>
            <p:ph idx="1"/>
          </p:nvPr>
        </p:nvSpPr>
        <p:spPr>
          <a:xfrm>
            <a:off x="0" y="503044"/>
            <a:ext cx="3834924" cy="4274457"/>
          </a:xfrm>
        </p:spPr>
        <p:txBody>
          <a:bodyPr>
            <a:normAutofit/>
          </a:bodyPr>
          <a:lstStyle/>
          <a:p>
            <a:r>
              <a:rPr lang="es-MX" sz="3600" dirty="0"/>
              <a:t>Regresión Ponderada Geográficamente</a:t>
            </a:r>
            <a:endParaRPr lang="en-US" sz="3600" dirty="0"/>
          </a:p>
        </p:txBody>
      </p:sp>
      <p:sp>
        <p:nvSpPr>
          <p:cNvPr id="4" name="CuadroTexto 3">
            <a:extLst>
              <a:ext uri="{FF2B5EF4-FFF2-40B4-BE49-F238E27FC236}">
                <a16:creationId xmlns:a16="http://schemas.microsoft.com/office/drawing/2014/main" id="{90666D63-EDEC-470B-AD9A-295FD4DDA396}"/>
              </a:ext>
            </a:extLst>
          </p:cNvPr>
          <p:cNvSpPr txBox="1"/>
          <p:nvPr/>
        </p:nvSpPr>
        <p:spPr>
          <a:xfrm>
            <a:off x="5500913" y="503044"/>
            <a:ext cx="1669143" cy="369332"/>
          </a:xfrm>
          <a:prstGeom prst="rect">
            <a:avLst/>
          </a:prstGeom>
          <a:noFill/>
        </p:spPr>
        <p:txBody>
          <a:bodyPr wrap="square" rtlCol="0">
            <a:spAutoFit/>
          </a:bodyPr>
          <a:lstStyle/>
          <a:p>
            <a:r>
              <a:rPr lang="es-MX" dirty="0"/>
              <a:t>Mapeo de Caja</a:t>
            </a:r>
            <a:endParaRPr lang="en-US" dirty="0"/>
          </a:p>
        </p:txBody>
      </p:sp>
      <p:sp>
        <p:nvSpPr>
          <p:cNvPr id="25" name="CuadroTexto 24">
            <a:extLst>
              <a:ext uri="{FF2B5EF4-FFF2-40B4-BE49-F238E27FC236}">
                <a16:creationId xmlns:a16="http://schemas.microsoft.com/office/drawing/2014/main" id="{E5E8B9BA-E712-49DB-926C-DE021692983B}"/>
              </a:ext>
            </a:extLst>
          </p:cNvPr>
          <p:cNvSpPr txBox="1"/>
          <p:nvPr/>
        </p:nvSpPr>
        <p:spPr>
          <a:xfrm>
            <a:off x="8839200" y="503044"/>
            <a:ext cx="2296960" cy="369332"/>
          </a:xfrm>
          <a:prstGeom prst="rect">
            <a:avLst/>
          </a:prstGeom>
          <a:noFill/>
        </p:spPr>
        <p:txBody>
          <a:bodyPr wrap="square" rtlCol="0">
            <a:spAutoFit/>
          </a:bodyPr>
          <a:lstStyle/>
          <a:p>
            <a:pPr algn="ctr"/>
            <a:r>
              <a:rPr lang="es-MX" dirty="0" err="1"/>
              <a:t>Jenks</a:t>
            </a:r>
            <a:endParaRPr lang="en-US" dirty="0"/>
          </a:p>
        </p:txBody>
      </p:sp>
      <p:sp>
        <p:nvSpPr>
          <p:cNvPr id="26" name="CuadroTexto 25">
            <a:extLst>
              <a:ext uri="{FF2B5EF4-FFF2-40B4-BE49-F238E27FC236}">
                <a16:creationId xmlns:a16="http://schemas.microsoft.com/office/drawing/2014/main" id="{A0807BD7-DFAB-4CC1-BEF6-778D3630C452}"/>
              </a:ext>
            </a:extLst>
          </p:cNvPr>
          <p:cNvSpPr txBox="1"/>
          <p:nvPr/>
        </p:nvSpPr>
        <p:spPr>
          <a:xfrm>
            <a:off x="9104179" y="3214760"/>
            <a:ext cx="2296960" cy="369332"/>
          </a:xfrm>
          <a:prstGeom prst="rect">
            <a:avLst/>
          </a:prstGeom>
          <a:noFill/>
        </p:spPr>
        <p:txBody>
          <a:bodyPr wrap="square" rtlCol="0">
            <a:spAutoFit/>
          </a:bodyPr>
          <a:lstStyle/>
          <a:p>
            <a:r>
              <a:rPr lang="es-MX" dirty="0"/>
              <a:t>Por Dev. Estándar</a:t>
            </a:r>
            <a:endParaRPr lang="en-US" dirty="0"/>
          </a:p>
        </p:txBody>
      </p:sp>
      <p:sp>
        <p:nvSpPr>
          <p:cNvPr id="27" name="CuadroTexto 26">
            <a:extLst>
              <a:ext uri="{FF2B5EF4-FFF2-40B4-BE49-F238E27FC236}">
                <a16:creationId xmlns:a16="http://schemas.microsoft.com/office/drawing/2014/main" id="{A78311F5-0A44-4128-A0DD-4C2C9D276D9A}"/>
              </a:ext>
            </a:extLst>
          </p:cNvPr>
          <p:cNvSpPr txBox="1"/>
          <p:nvPr/>
        </p:nvSpPr>
        <p:spPr>
          <a:xfrm>
            <a:off x="5430372" y="3220536"/>
            <a:ext cx="2296960" cy="369332"/>
          </a:xfrm>
          <a:prstGeom prst="rect">
            <a:avLst/>
          </a:prstGeom>
          <a:noFill/>
        </p:spPr>
        <p:txBody>
          <a:bodyPr wrap="square" rtlCol="0">
            <a:spAutoFit/>
          </a:bodyPr>
          <a:lstStyle/>
          <a:p>
            <a:r>
              <a:rPr lang="es-MX" dirty="0"/>
              <a:t>Natural </a:t>
            </a:r>
            <a:r>
              <a:rPr lang="es-MX" dirty="0" err="1"/>
              <a:t>Breaks</a:t>
            </a:r>
            <a:endParaRPr lang="en-US" dirty="0"/>
          </a:p>
        </p:txBody>
      </p:sp>
    </p:spTree>
    <p:extLst>
      <p:ext uri="{BB962C8B-B14F-4D97-AF65-F5344CB8AC3E}">
        <p14:creationId xmlns:p14="http://schemas.microsoft.com/office/powerpoint/2010/main" val="197525668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7EAE52-AE44-44B1-B8EC-F081803F8C8E}"/>
              </a:ext>
            </a:extLst>
          </p:cNvPr>
          <p:cNvSpPr>
            <a:spLocks noGrp="1"/>
          </p:cNvSpPr>
          <p:nvPr>
            <p:ph type="title"/>
          </p:nvPr>
        </p:nvSpPr>
        <p:spPr/>
        <p:txBody>
          <a:bodyPr/>
          <a:lstStyle/>
          <a:p>
            <a:r>
              <a:rPr lang="es-MX" dirty="0"/>
              <a:t>Marginación en Chiapas</a:t>
            </a:r>
            <a:endParaRPr lang="en-US" dirty="0"/>
          </a:p>
        </p:txBody>
      </p:sp>
      <p:sp>
        <p:nvSpPr>
          <p:cNvPr id="3" name="Marcador de contenido 2">
            <a:extLst>
              <a:ext uri="{FF2B5EF4-FFF2-40B4-BE49-F238E27FC236}">
                <a16:creationId xmlns:a16="http://schemas.microsoft.com/office/drawing/2014/main" id="{297DB160-5EB2-4EBB-9B9B-B18B60205706}"/>
              </a:ext>
            </a:extLst>
          </p:cNvPr>
          <p:cNvSpPr>
            <a:spLocks noGrp="1"/>
          </p:cNvSpPr>
          <p:nvPr>
            <p:ph idx="1"/>
          </p:nvPr>
        </p:nvSpPr>
        <p:spPr/>
        <p:txBody>
          <a:bodyPr/>
          <a:lstStyle/>
          <a:p>
            <a:pPr algn="just"/>
            <a:r>
              <a:rPr lang="es-MX" dirty="0"/>
              <a:t>Históricamente Chiapas ha sufrido graves problemas de pobreza y marginación: desde 1990, cuando se comenzó a medir la marginación, se ubicó en la primera posición.</a:t>
            </a:r>
          </a:p>
          <a:p>
            <a:pPr algn="just"/>
            <a:r>
              <a:rPr lang="es-MX" dirty="0"/>
              <a:t>De acuerdo con datos de CONEVAL, en 2010 Chiapas se ubicaba como la entidad con mayor desigualdad en nuestro país</a:t>
            </a:r>
            <a:endParaRPr lang="en-US" dirty="0"/>
          </a:p>
        </p:txBody>
      </p:sp>
    </p:spTree>
    <p:extLst>
      <p:ext uri="{BB962C8B-B14F-4D97-AF65-F5344CB8AC3E}">
        <p14:creationId xmlns:p14="http://schemas.microsoft.com/office/powerpoint/2010/main" val="3643268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DA71BB-B2F1-4020-8530-22AF9A7BA32D}"/>
              </a:ext>
            </a:extLst>
          </p:cNvPr>
          <p:cNvSpPr>
            <a:spLocks noGrp="1"/>
          </p:cNvSpPr>
          <p:nvPr>
            <p:ph type="title"/>
          </p:nvPr>
        </p:nvSpPr>
        <p:spPr/>
        <p:txBody>
          <a:bodyPr/>
          <a:lstStyle/>
          <a:p>
            <a:r>
              <a:rPr lang="es-MX" dirty="0"/>
              <a:t>Índice</a:t>
            </a:r>
            <a:endParaRPr lang="en-US" dirty="0"/>
          </a:p>
        </p:txBody>
      </p:sp>
      <p:sp>
        <p:nvSpPr>
          <p:cNvPr id="3" name="Marcador de contenido 2">
            <a:extLst>
              <a:ext uri="{FF2B5EF4-FFF2-40B4-BE49-F238E27FC236}">
                <a16:creationId xmlns:a16="http://schemas.microsoft.com/office/drawing/2014/main" id="{59D7AE23-F83A-4C4C-B19F-0DFF3F72FACA}"/>
              </a:ext>
            </a:extLst>
          </p:cNvPr>
          <p:cNvSpPr>
            <a:spLocks noGrp="1"/>
          </p:cNvSpPr>
          <p:nvPr>
            <p:ph idx="1"/>
          </p:nvPr>
        </p:nvSpPr>
        <p:spPr/>
        <p:txBody>
          <a:bodyPr/>
          <a:lstStyle/>
          <a:p>
            <a:r>
              <a:rPr lang="es-MX" dirty="0"/>
              <a:t>1.Índice de Marginación (</a:t>
            </a:r>
            <a:r>
              <a:rPr lang="es-MX" dirty="0" err="1"/>
              <a:t>Intro</a:t>
            </a:r>
            <a:r>
              <a:rPr lang="es-MX" dirty="0"/>
              <a:t>)</a:t>
            </a:r>
          </a:p>
          <a:p>
            <a:r>
              <a:rPr lang="es-MX" dirty="0"/>
              <a:t>2. </a:t>
            </a:r>
            <a:r>
              <a:rPr lang="es-MX" dirty="0" err="1"/>
              <a:t>Hipótesis</a:t>
            </a:r>
            <a:endParaRPr lang="es-MX" dirty="0"/>
          </a:p>
          <a:p>
            <a:r>
              <a:rPr lang="es-MX" dirty="0"/>
              <a:t>3. Análisis exploratorio de datos</a:t>
            </a:r>
          </a:p>
          <a:p>
            <a:r>
              <a:rPr lang="es-MX" dirty="0"/>
              <a:t>4.  ESDA (pesos, retardo espacial, AE global, AE local)</a:t>
            </a:r>
          </a:p>
          <a:p>
            <a:r>
              <a:rPr lang="es-MX" dirty="0"/>
              <a:t>5. Regresión ponderada geográficamente</a:t>
            </a:r>
          </a:p>
          <a:p>
            <a:r>
              <a:rPr lang="es-MX" dirty="0"/>
              <a:t>6. </a:t>
            </a:r>
            <a:r>
              <a:rPr lang="es-MX" dirty="0" err="1"/>
              <a:t>Leaflet</a:t>
            </a:r>
            <a:r>
              <a:rPr lang="es-MX" dirty="0"/>
              <a:t> (IM municipal)</a:t>
            </a:r>
          </a:p>
          <a:p>
            <a:r>
              <a:rPr lang="es-MX" dirty="0"/>
              <a:t>7. GitHub</a:t>
            </a:r>
          </a:p>
          <a:p>
            <a:endParaRPr lang="es-MX" dirty="0"/>
          </a:p>
          <a:p>
            <a:endParaRPr lang="en-US" dirty="0"/>
          </a:p>
        </p:txBody>
      </p:sp>
    </p:spTree>
    <p:extLst>
      <p:ext uri="{BB962C8B-B14F-4D97-AF65-F5344CB8AC3E}">
        <p14:creationId xmlns:p14="http://schemas.microsoft.com/office/powerpoint/2010/main" val="2381975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A78E59B7-C5DA-447C-9305-C6685838C53C}"/>
              </a:ext>
            </a:extLst>
          </p:cNvPr>
          <p:cNvPicPr>
            <a:picLocks noGrp="1" noChangeAspect="1"/>
          </p:cNvPicPr>
          <p:nvPr>
            <p:ph idx="1"/>
          </p:nvPr>
        </p:nvPicPr>
        <p:blipFill rotWithShape="1">
          <a:blip r:embed="rId2"/>
          <a:srcRect l="1597" t="2927" r="80049" b="35463"/>
          <a:stretch/>
        </p:blipFill>
        <p:spPr>
          <a:xfrm>
            <a:off x="5123543" y="106217"/>
            <a:ext cx="6023428" cy="6645565"/>
          </a:xfrm>
          <a:prstGeom prst="rect">
            <a:avLst/>
          </a:prstGeom>
        </p:spPr>
      </p:pic>
      <p:sp>
        <p:nvSpPr>
          <p:cNvPr id="5" name="Título 1">
            <a:extLst>
              <a:ext uri="{FF2B5EF4-FFF2-40B4-BE49-F238E27FC236}">
                <a16:creationId xmlns:a16="http://schemas.microsoft.com/office/drawing/2014/main" id="{6825A2DD-5DA2-49DE-AB93-4D857C7C9B2C}"/>
              </a:ext>
            </a:extLst>
          </p:cNvPr>
          <p:cNvSpPr>
            <a:spLocks noGrp="1"/>
          </p:cNvSpPr>
          <p:nvPr>
            <p:ph type="title"/>
          </p:nvPr>
        </p:nvSpPr>
        <p:spPr>
          <a:xfrm>
            <a:off x="252413" y="1123950"/>
            <a:ext cx="2947987" cy="4600575"/>
          </a:xfrm>
        </p:spPr>
        <p:txBody>
          <a:bodyPr/>
          <a:lstStyle/>
          <a:p>
            <a:r>
              <a:rPr lang="es-MX" dirty="0" err="1"/>
              <a:t>Leaflet</a:t>
            </a:r>
            <a:br>
              <a:rPr lang="es-MX" dirty="0"/>
            </a:br>
            <a:endParaRPr lang="en-US" dirty="0"/>
          </a:p>
        </p:txBody>
      </p:sp>
      <p:sp>
        <p:nvSpPr>
          <p:cNvPr id="6" name="CuadroTexto 5">
            <a:extLst>
              <a:ext uri="{FF2B5EF4-FFF2-40B4-BE49-F238E27FC236}">
                <a16:creationId xmlns:a16="http://schemas.microsoft.com/office/drawing/2014/main" id="{F67DE651-03D4-4DB6-8281-DA0700090408}"/>
              </a:ext>
            </a:extLst>
          </p:cNvPr>
          <p:cNvSpPr txBox="1"/>
          <p:nvPr/>
        </p:nvSpPr>
        <p:spPr>
          <a:xfrm>
            <a:off x="252413" y="3542178"/>
            <a:ext cx="1969776" cy="1631216"/>
          </a:xfrm>
          <a:prstGeom prst="rect">
            <a:avLst/>
          </a:prstGeom>
          <a:noFill/>
        </p:spPr>
        <p:txBody>
          <a:bodyPr wrap="square" rtlCol="0">
            <a:spAutoFit/>
          </a:bodyPr>
          <a:lstStyle/>
          <a:p>
            <a:r>
              <a:rPr lang="es-MX" sz="2000" dirty="0">
                <a:solidFill>
                  <a:schemeClr val="tx1">
                    <a:lumMod val="65000"/>
                    <a:lumOff val="35000"/>
                  </a:schemeClr>
                </a:solidFill>
              </a:rPr>
              <a:t>Se hizo un mapa interactivo con el IM a nivel municipal en Chiapas</a:t>
            </a:r>
            <a:endParaRPr lang="en-US" sz="2000" dirty="0">
              <a:solidFill>
                <a:schemeClr val="tx1">
                  <a:lumMod val="65000"/>
                  <a:lumOff val="35000"/>
                </a:schemeClr>
              </a:solidFill>
            </a:endParaRPr>
          </a:p>
        </p:txBody>
      </p:sp>
    </p:spTree>
    <p:extLst>
      <p:ext uri="{BB962C8B-B14F-4D97-AF65-F5344CB8AC3E}">
        <p14:creationId xmlns:p14="http://schemas.microsoft.com/office/powerpoint/2010/main" val="1376943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62132345-159F-4826-94D2-881493F4977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06611" y="716845"/>
            <a:ext cx="9385389" cy="5424310"/>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a:extLst>
              <a:ext uri="{FF2B5EF4-FFF2-40B4-BE49-F238E27FC236}">
                <a16:creationId xmlns:a16="http://schemas.microsoft.com/office/drawing/2014/main" id="{6355699A-5430-4C9D-9166-6884EFDB49A5}"/>
              </a:ext>
            </a:extLst>
          </p:cNvPr>
          <p:cNvSpPr>
            <a:spLocks noGrp="1"/>
          </p:cNvSpPr>
          <p:nvPr>
            <p:ph type="title"/>
          </p:nvPr>
        </p:nvSpPr>
        <p:spPr>
          <a:xfrm>
            <a:off x="161681" y="364181"/>
            <a:ext cx="2947482" cy="4601183"/>
          </a:xfrm>
        </p:spPr>
        <p:txBody>
          <a:bodyPr/>
          <a:lstStyle/>
          <a:p>
            <a:r>
              <a:rPr lang="es-MX" dirty="0"/>
              <a:t>LISA</a:t>
            </a:r>
            <a:br>
              <a:rPr lang="es-MX" dirty="0"/>
            </a:br>
            <a:r>
              <a:rPr lang="es-MX" dirty="0"/>
              <a:t>Indicadores locales de asociación espacial</a:t>
            </a:r>
            <a:endParaRPr lang="en-US" dirty="0"/>
          </a:p>
        </p:txBody>
      </p:sp>
      <p:sp>
        <p:nvSpPr>
          <p:cNvPr id="2" name="Rectángulo 1">
            <a:extLst>
              <a:ext uri="{FF2B5EF4-FFF2-40B4-BE49-F238E27FC236}">
                <a16:creationId xmlns:a16="http://schemas.microsoft.com/office/drawing/2014/main" id="{3B1A1E53-6E2C-4E90-9B34-3B651495096A}"/>
              </a:ext>
            </a:extLst>
          </p:cNvPr>
          <p:cNvSpPr/>
          <p:nvPr/>
        </p:nvSpPr>
        <p:spPr>
          <a:xfrm>
            <a:off x="8876715" y="4783015"/>
            <a:ext cx="815926" cy="8159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ángulo 5">
            <a:extLst>
              <a:ext uri="{FF2B5EF4-FFF2-40B4-BE49-F238E27FC236}">
                <a16:creationId xmlns:a16="http://schemas.microsoft.com/office/drawing/2014/main" id="{D76D84D0-E504-430A-B570-A5EB709F1381}"/>
              </a:ext>
            </a:extLst>
          </p:cNvPr>
          <p:cNvSpPr/>
          <p:nvPr/>
        </p:nvSpPr>
        <p:spPr>
          <a:xfrm>
            <a:off x="10902462" y="1631853"/>
            <a:ext cx="1289538" cy="3657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5C2BB5F5-684E-4DC6-925C-976F7B039E2C}"/>
              </a:ext>
            </a:extLst>
          </p:cNvPr>
          <p:cNvSpPr txBox="1"/>
          <p:nvPr/>
        </p:nvSpPr>
        <p:spPr>
          <a:xfrm>
            <a:off x="65649" y="4654684"/>
            <a:ext cx="2740962" cy="1200329"/>
          </a:xfrm>
          <a:prstGeom prst="rect">
            <a:avLst/>
          </a:prstGeom>
          <a:noFill/>
        </p:spPr>
        <p:txBody>
          <a:bodyPr wrap="square" rtlCol="0">
            <a:spAutoFit/>
          </a:bodyPr>
          <a:lstStyle/>
          <a:p>
            <a:r>
              <a:rPr lang="es-MX" dirty="0">
                <a:solidFill>
                  <a:schemeClr val="tx1">
                    <a:lumMod val="85000"/>
                    <a:lumOff val="15000"/>
                  </a:schemeClr>
                </a:solidFill>
              </a:rPr>
              <a:t>Niveles altos de marginación con vecinos con altos valores del mismo índice</a:t>
            </a:r>
            <a:endParaRPr lang="en-US" dirty="0">
              <a:solidFill>
                <a:schemeClr val="tx1">
                  <a:lumMod val="85000"/>
                  <a:lumOff val="15000"/>
                </a:schemeClr>
              </a:solidFill>
            </a:endParaRPr>
          </a:p>
        </p:txBody>
      </p:sp>
      <p:sp>
        <p:nvSpPr>
          <p:cNvPr id="4" name="CuadroTexto 3">
            <a:extLst>
              <a:ext uri="{FF2B5EF4-FFF2-40B4-BE49-F238E27FC236}">
                <a16:creationId xmlns:a16="http://schemas.microsoft.com/office/drawing/2014/main" id="{B9B64FDC-97B8-4497-876C-398046F29C72}"/>
              </a:ext>
            </a:extLst>
          </p:cNvPr>
          <p:cNvSpPr txBox="1"/>
          <p:nvPr/>
        </p:nvSpPr>
        <p:spPr>
          <a:xfrm>
            <a:off x="65649" y="6288116"/>
            <a:ext cx="10740782" cy="369332"/>
          </a:xfrm>
          <a:prstGeom prst="rect">
            <a:avLst/>
          </a:prstGeom>
          <a:noFill/>
        </p:spPr>
        <p:txBody>
          <a:bodyPr wrap="square" rtlCol="0">
            <a:spAutoFit/>
          </a:bodyPr>
          <a:lstStyle/>
          <a:p>
            <a:r>
              <a:rPr lang="es-MX" dirty="0"/>
              <a:t>Se comprueba la </a:t>
            </a:r>
            <a:r>
              <a:rPr lang="es-MX" dirty="0" err="1"/>
              <a:t>hipótesis</a:t>
            </a:r>
            <a:r>
              <a:rPr lang="es-MX" dirty="0"/>
              <a:t>, si hay una correlación especial entre los </a:t>
            </a:r>
            <a:r>
              <a:rPr lang="es-MX" dirty="0" err="1"/>
              <a:t>municipios´con</a:t>
            </a:r>
            <a:r>
              <a:rPr lang="es-MX" dirty="0"/>
              <a:t> IM muy alto </a:t>
            </a:r>
            <a:endParaRPr lang="en-US" dirty="0"/>
          </a:p>
        </p:txBody>
      </p:sp>
    </p:spTree>
    <p:extLst>
      <p:ext uri="{BB962C8B-B14F-4D97-AF65-F5344CB8AC3E}">
        <p14:creationId xmlns:p14="http://schemas.microsoft.com/office/powerpoint/2010/main" val="1729129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B6CF9F-683E-42D7-A5D1-29F93D5637DF}"/>
              </a:ext>
            </a:extLst>
          </p:cNvPr>
          <p:cNvSpPr>
            <a:spLocks noGrp="1"/>
          </p:cNvSpPr>
          <p:nvPr>
            <p:ph type="title"/>
          </p:nvPr>
        </p:nvSpPr>
        <p:spPr>
          <a:xfrm>
            <a:off x="266987" y="864108"/>
            <a:ext cx="2947482" cy="1056655"/>
          </a:xfrm>
        </p:spPr>
        <p:txBody>
          <a:bodyPr/>
          <a:lstStyle/>
          <a:p>
            <a:r>
              <a:rPr lang="es-MX" dirty="0" err="1"/>
              <a:t>Leaflet</a:t>
            </a:r>
            <a:endParaRPr lang="en-US" dirty="0"/>
          </a:p>
        </p:txBody>
      </p:sp>
      <p:pic>
        <p:nvPicPr>
          <p:cNvPr id="4" name="Marcador de contenido 3">
            <a:extLst>
              <a:ext uri="{FF2B5EF4-FFF2-40B4-BE49-F238E27FC236}">
                <a16:creationId xmlns:a16="http://schemas.microsoft.com/office/drawing/2014/main" id="{48C7E02E-26B0-4668-A261-879643B0FD57}"/>
              </a:ext>
            </a:extLst>
          </p:cNvPr>
          <p:cNvPicPr>
            <a:picLocks noGrp="1" noChangeAspect="1"/>
          </p:cNvPicPr>
          <p:nvPr>
            <p:ph idx="1"/>
          </p:nvPr>
        </p:nvPicPr>
        <p:blipFill rotWithShape="1">
          <a:blip r:embed="rId2"/>
          <a:srcRect l="47112" t="8996" r="7649" b="4676"/>
          <a:stretch/>
        </p:blipFill>
        <p:spPr>
          <a:xfrm>
            <a:off x="2437798" y="0"/>
            <a:ext cx="9754202" cy="6117771"/>
          </a:xfrm>
          <a:prstGeom prst="rect">
            <a:avLst/>
          </a:prstGeom>
        </p:spPr>
      </p:pic>
      <p:sp>
        <p:nvSpPr>
          <p:cNvPr id="6" name="CuadroTexto 5">
            <a:extLst>
              <a:ext uri="{FF2B5EF4-FFF2-40B4-BE49-F238E27FC236}">
                <a16:creationId xmlns:a16="http://schemas.microsoft.com/office/drawing/2014/main" id="{44B537D7-B9E4-4818-A330-BAD8D6AEC621}"/>
              </a:ext>
            </a:extLst>
          </p:cNvPr>
          <p:cNvSpPr txBox="1"/>
          <p:nvPr/>
        </p:nvSpPr>
        <p:spPr>
          <a:xfrm>
            <a:off x="7310511" y="6286583"/>
            <a:ext cx="4881489" cy="369332"/>
          </a:xfrm>
          <a:prstGeom prst="rect">
            <a:avLst/>
          </a:prstGeom>
          <a:noFill/>
        </p:spPr>
        <p:txBody>
          <a:bodyPr wrap="square" rtlCol="0">
            <a:spAutoFit/>
          </a:bodyPr>
          <a:lstStyle/>
          <a:p>
            <a:r>
              <a:rPr lang="en-US" dirty="0">
                <a:hlinkClick r:id="rId3"/>
              </a:rPr>
              <a:t>Link al </a:t>
            </a:r>
            <a:r>
              <a:rPr lang="en-US" dirty="0" err="1">
                <a:hlinkClick r:id="rId3"/>
              </a:rPr>
              <a:t>Mapa</a:t>
            </a:r>
            <a:r>
              <a:rPr lang="en-US" dirty="0">
                <a:hlinkClick r:id="rId3"/>
              </a:rPr>
              <a:t> de </a:t>
            </a:r>
            <a:r>
              <a:rPr lang="en-US" dirty="0" err="1">
                <a:hlinkClick r:id="rId3"/>
              </a:rPr>
              <a:t>Índice</a:t>
            </a:r>
            <a:r>
              <a:rPr lang="en-US" dirty="0">
                <a:hlinkClick r:id="rId3"/>
              </a:rPr>
              <a:t> de </a:t>
            </a:r>
            <a:r>
              <a:rPr lang="en-US" dirty="0" err="1">
                <a:hlinkClick r:id="rId3"/>
              </a:rPr>
              <a:t>Marginación</a:t>
            </a:r>
            <a:r>
              <a:rPr lang="en-US" dirty="0">
                <a:hlinkClick r:id="rId3"/>
              </a:rPr>
              <a:t> </a:t>
            </a:r>
            <a:r>
              <a:rPr lang="en-US" dirty="0" err="1">
                <a:hlinkClick r:id="rId3"/>
              </a:rPr>
              <a:t>en</a:t>
            </a:r>
            <a:r>
              <a:rPr lang="en-US" dirty="0">
                <a:hlinkClick r:id="rId3"/>
              </a:rPr>
              <a:t> Chiapas</a:t>
            </a:r>
            <a:endParaRPr lang="en-US" dirty="0"/>
          </a:p>
        </p:txBody>
      </p:sp>
      <p:sp>
        <p:nvSpPr>
          <p:cNvPr id="5" name="CuadroTexto 4">
            <a:extLst>
              <a:ext uri="{FF2B5EF4-FFF2-40B4-BE49-F238E27FC236}">
                <a16:creationId xmlns:a16="http://schemas.microsoft.com/office/drawing/2014/main" id="{CBFB0262-8D7C-4FB7-A5BD-73BCE771FF51}"/>
              </a:ext>
            </a:extLst>
          </p:cNvPr>
          <p:cNvSpPr txBox="1"/>
          <p:nvPr/>
        </p:nvSpPr>
        <p:spPr>
          <a:xfrm>
            <a:off x="154446" y="1784289"/>
            <a:ext cx="2170811" cy="1754326"/>
          </a:xfrm>
          <a:prstGeom prst="rect">
            <a:avLst/>
          </a:prstGeom>
          <a:noFill/>
        </p:spPr>
        <p:txBody>
          <a:bodyPr wrap="square" rtlCol="0">
            <a:spAutoFit/>
          </a:bodyPr>
          <a:lstStyle/>
          <a:p>
            <a:r>
              <a:rPr lang="es-MX" dirty="0">
                <a:solidFill>
                  <a:schemeClr val="tx2">
                    <a:lumMod val="75000"/>
                  </a:schemeClr>
                </a:solidFill>
              </a:rPr>
              <a:t>Se comprueba la </a:t>
            </a:r>
            <a:r>
              <a:rPr lang="es-MX" dirty="0" err="1">
                <a:solidFill>
                  <a:schemeClr val="tx2">
                    <a:lumMod val="75000"/>
                  </a:schemeClr>
                </a:solidFill>
              </a:rPr>
              <a:t>hipótesis</a:t>
            </a:r>
            <a:r>
              <a:rPr lang="es-MX" dirty="0">
                <a:solidFill>
                  <a:schemeClr val="tx2">
                    <a:lumMod val="75000"/>
                  </a:schemeClr>
                </a:solidFill>
              </a:rPr>
              <a:t>, si hay una correlación especial entre los </a:t>
            </a:r>
            <a:r>
              <a:rPr lang="es-MX" dirty="0" err="1">
                <a:solidFill>
                  <a:schemeClr val="tx2">
                    <a:lumMod val="75000"/>
                  </a:schemeClr>
                </a:solidFill>
              </a:rPr>
              <a:t>municipios´con</a:t>
            </a:r>
            <a:r>
              <a:rPr lang="es-MX" dirty="0">
                <a:solidFill>
                  <a:schemeClr val="tx2">
                    <a:lumMod val="75000"/>
                  </a:schemeClr>
                </a:solidFill>
              </a:rPr>
              <a:t> IM muy alto </a:t>
            </a:r>
            <a:endParaRPr lang="en-US" dirty="0">
              <a:solidFill>
                <a:schemeClr val="tx2">
                  <a:lumMod val="75000"/>
                </a:schemeClr>
              </a:solidFill>
            </a:endParaRPr>
          </a:p>
        </p:txBody>
      </p:sp>
    </p:spTree>
    <p:extLst>
      <p:ext uri="{BB962C8B-B14F-4D97-AF65-F5344CB8AC3E}">
        <p14:creationId xmlns:p14="http://schemas.microsoft.com/office/powerpoint/2010/main" val="2192281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7C4DAF-EEF6-49BD-A857-3A4C5CF57A00}"/>
              </a:ext>
            </a:extLst>
          </p:cNvPr>
          <p:cNvSpPr>
            <a:spLocks noGrp="1"/>
          </p:cNvSpPr>
          <p:nvPr>
            <p:ph type="title"/>
          </p:nvPr>
        </p:nvSpPr>
        <p:spPr/>
        <p:txBody>
          <a:bodyPr/>
          <a:lstStyle/>
          <a:p>
            <a:r>
              <a:rPr lang="es-MX" dirty="0"/>
              <a:t>GWR Chiapas</a:t>
            </a:r>
            <a:br>
              <a:rPr lang="es-MX" dirty="0"/>
            </a:br>
            <a:r>
              <a:rPr lang="es-MX" dirty="0"/>
              <a:t>IM + agricultura de temporal + agricultura de autoconsumo</a:t>
            </a:r>
            <a:endParaRPr lang="en-US" dirty="0"/>
          </a:p>
        </p:txBody>
      </p:sp>
      <p:pic>
        <p:nvPicPr>
          <p:cNvPr id="4" name="Marcador de contenido 3" descr="Imagen que contiene texto, mapa&#10;&#10;Descripción generada automáticamente">
            <a:extLst>
              <a:ext uri="{FF2B5EF4-FFF2-40B4-BE49-F238E27FC236}">
                <a16:creationId xmlns:a16="http://schemas.microsoft.com/office/drawing/2014/main" id="{5D469F85-53D1-44AA-B7DF-474FB799790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409520" y="291905"/>
            <a:ext cx="6627532" cy="5121275"/>
          </a:xfrm>
          <a:prstGeom prst="rect">
            <a:avLst/>
          </a:prstGeom>
        </p:spPr>
      </p:pic>
      <p:sp>
        <p:nvSpPr>
          <p:cNvPr id="5" name="CuadroTexto 4">
            <a:extLst>
              <a:ext uri="{FF2B5EF4-FFF2-40B4-BE49-F238E27FC236}">
                <a16:creationId xmlns:a16="http://schemas.microsoft.com/office/drawing/2014/main" id="{05383F28-C3FA-4D11-A0FE-F43442566EE5}"/>
              </a:ext>
            </a:extLst>
          </p:cNvPr>
          <p:cNvSpPr txBox="1"/>
          <p:nvPr/>
        </p:nvSpPr>
        <p:spPr>
          <a:xfrm>
            <a:off x="0" y="5642765"/>
            <a:ext cx="12192000" cy="92333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just"/>
            <a:r>
              <a:rPr lang="es-MX" dirty="0"/>
              <a:t>No es muy significativo el resultado, sin embargo, resalta la importancia de elegir las variables explicativas, en el caso del índice de marginación serían el nivel educativo, nivel de ingresos, vivienda y distribución de la población como principales, pero podemos encontrar otros más explorando nuevos datos</a:t>
            </a:r>
            <a:endParaRPr lang="en-US" dirty="0"/>
          </a:p>
        </p:txBody>
      </p:sp>
    </p:spTree>
    <p:extLst>
      <p:ext uri="{BB962C8B-B14F-4D97-AF65-F5344CB8AC3E}">
        <p14:creationId xmlns:p14="http://schemas.microsoft.com/office/powerpoint/2010/main" val="1304176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54C8AF-24B2-4879-99A0-0C1BE211E784}"/>
              </a:ext>
            </a:extLst>
          </p:cNvPr>
          <p:cNvSpPr>
            <a:spLocks noGrp="1"/>
          </p:cNvSpPr>
          <p:nvPr>
            <p:ph type="title"/>
          </p:nvPr>
        </p:nvSpPr>
        <p:spPr/>
        <p:txBody>
          <a:bodyPr/>
          <a:lstStyle/>
          <a:p>
            <a:r>
              <a:rPr lang="es-MX" dirty="0"/>
              <a:t>Conclusiones</a:t>
            </a:r>
            <a:endParaRPr lang="en-US" dirty="0"/>
          </a:p>
        </p:txBody>
      </p:sp>
      <p:sp>
        <p:nvSpPr>
          <p:cNvPr id="3" name="Marcador de contenido 2">
            <a:extLst>
              <a:ext uri="{FF2B5EF4-FFF2-40B4-BE49-F238E27FC236}">
                <a16:creationId xmlns:a16="http://schemas.microsoft.com/office/drawing/2014/main" id="{54846AE4-67BE-4AC1-9A2F-4A39E978E902}"/>
              </a:ext>
            </a:extLst>
          </p:cNvPr>
          <p:cNvSpPr>
            <a:spLocks noGrp="1"/>
          </p:cNvSpPr>
          <p:nvPr>
            <p:ph idx="1"/>
          </p:nvPr>
        </p:nvSpPr>
        <p:spPr>
          <a:xfrm>
            <a:off x="3573846" y="868680"/>
            <a:ext cx="8069813" cy="5120640"/>
          </a:xfrm>
        </p:spPr>
        <p:txBody>
          <a:bodyPr/>
          <a:lstStyle/>
          <a:p>
            <a:pPr algn="just"/>
            <a:r>
              <a:rPr lang="es-MX" dirty="0"/>
              <a:t>Tras el análisis vemos que sí existe un mayor índice de marginación en aquellos municipios en los que sus vecinos están catalogados como marginados. De acuerdo con el resultado de la I de Moran existe una correlación alta (0.7) y la </a:t>
            </a:r>
            <a:r>
              <a:rPr lang="es-MX" dirty="0" err="1"/>
              <a:t>hipótesis</a:t>
            </a:r>
            <a:r>
              <a:rPr lang="es-MX" dirty="0"/>
              <a:t> se acepta.</a:t>
            </a:r>
            <a:endParaRPr lang="en-US" dirty="0"/>
          </a:p>
          <a:p>
            <a:pPr algn="just"/>
            <a:r>
              <a:rPr lang="es-MX" dirty="0"/>
              <a:t>La marginación —como la pobreza— es un fenómeno multicausal de carácter estructural, por lo que es deseable conformar un conjunto de acciones que promuevan la educación, mejoren la salud y la alimentación de la población más vulnerable. Un análisis GWR a nivel estatal o municipal que incorpore nuevas dimensiones además de las ya conocidas puede ayudar a ver qué otros fenómenos explican el alto nivel de marginación en Chiapas y de todo el país.</a:t>
            </a:r>
          </a:p>
        </p:txBody>
      </p:sp>
    </p:spTree>
    <p:extLst>
      <p:ext uri="{BB962C8B-B14F-4D97-AF65-F5344CB8AC3E}">
        <p14:creationId xmlns:p14="http://schemas.microsoft.com/office/powerpoint/2010/main" val="922772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C22918-4DC8-408B-994C-9B4925507CAC}"/>
              </a:ext>
            </a:extLst>
          </p:cNvPr>
          <p:cNvSpPr>
            <a:spLocks noGrp="1"/>
          </p:cNvSpPr>
          <p:nvPr>
            <p:ph type="title"/>
          </p:nvPr>
        </p:nvSpPr>
        <p:spPr>
          <a:xfrm>
            <a:off x="206681" y="630351"/>
            <a:ext cx="2947482" cy="1343592"/>
          </a:xfrm>
        </p:spPr>
        <p:txBody>
          <a:bodyPr/>
          <a:lstStyle/>
          <a:p>
            <a:r>
              <a:rPr lang="es-MX" dirty="0"/>
              <a:t>GitHub</a:t>
            </a:r>
            <a:br>
              <a:rPr lang="es-MX" dirty="0"/>
            </a:br>
            <a:r>
              <a:rPr lang="es-MX" dirty="0"/>
              <a:t>repositorio</a:t>
            </a:r>
            <a:endParaRPr lang="en-US" dirty="0"/>
          </a:p>
        </p:txBody>
      </p:sp>
      <p:pic>
        <p:nvPicPr>
          <p:cNvPr id="7" name="Marcador de contenido 6">
            <a:extLst>
              <a:ext uri="{FF2B5EF4-FFF2-40B4-BE49-F238E27FC236}">
                <a16:creationId xmlns:a16="http://schemas.microsoft.com/office/drawing/2014/main" id="{257AFD81-3041-4FBF-BE41-E2DD784A5FF6}"/>
              </a:ext>
            </a:extLst>
          </p:cNvPr>
          <p:cNvPicPr>
            <a:picLocks noGrp="1" noChangeAspect="1"/>
          </p:cNvPicPr>
          <p:nvPr>
            <p:ph idx="1"/>
          </p:nvPr>
        </p:nvPicPr>
        <p:blipFill rotWithShape="1">
          <a:blip r:embed="rId2"/>
          <a:srcRect l="1335" t="9116" r="61072" b="34559"/>
          <a:stretch/>
        </p:blipFill>
        <p:spPr>
          <a:xfrm>
            <a:off x="2052521" y="1756229"/>
            <a:ext cx="9932798" cy="4891313"/>
          </a:xfrm>
          <a:prstGeom prst="rect">
            <a:avLst/>
          </a:prstGeom>
        </p:spPr>
      </p:pic>
    </p:spTree>
    <p:extLst>
      <p:ext uri="{BB962C8B-B14F-4D97-AF65-F5344CB8AC3E}">
        <p14:creationId xmlns:p14="http://schemas.microsoft.com/office/powerpoint/2010/main" val="2877284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3038D8-9D12-4639-93A1-FD244FDCC4DC}"/>
              </a:ext>
            </a:extLst>
          </p:cNvPr>
          <p:cNvSpPr>
            <a:spLocks noGrp="1"/>
          </p:cNvSpPr>
          <p:nvPr>
            <p:ph type="title"/>
          </p:nvPr>
        </p:nvSpPr>
        <p:spPr/>
        <p:txBody>
          <a:bodyPr/>
          <a:lstStyle/>
          <a:p>
            <a:r>
              <a:rPr lang="es-MX" dirty="0"/>
              <a:t>Fuentes </a:t>
            </a:r>
            <a:endParaRPr lang="en-US" dirty="0"/>
          </a:p>
        </p:txBody>
      </p:sp>
      <p:sp>
        <p:nvSpPr>
          <p:cNvPr id="3" name="Marcador de contenido 2">
            <a:extLst>
              <a:ext uri="{FF2B5EF4-FFF2-40B4-BE49-F238E27FC236}">
                <a16:creationId xmlns:a16="http://schemas.microsoft.com/office/drawing/2014/main" id="{6A526A88-FDB1-4457-A931-5EFEF02A0FF3}"/>
              </a:ext>
            </a:extLst>
          </p:cNvPr>
          <p:cNvSpPr>
            <a:spLocks noGrp="1"/>
          </p:cNvSpPr>
          <p:nvPr>
            <p:ph idx="1"/>
          </p:nvPr>
        </p:nvSpPr>
        <p:spPr>
          <a:xfrm>
            <a:off x="3432517" y="864108"/>
            <a:ext cx="8506564" cy="5120640"/>
          </a:xfrm>
        </p:spPr>
        <p:txBody>
          <a:bodyPr>
            <a:normAutofit lnSpcReduction="10000"/>
          </a:bodyPr>
          <a:lstStyle/>
          <a:p>
            <a:r>
              <a:rPr lang="en-US" dirty="0" err="1"/>
              <a:t>Mapas</a:t>
            </a:r>
            <a:r>
              <a:rPr lang="en-US" dirty="0"/>
              <a:t> </a:t>
            </a:r>
            <a:r>
              <a:rPr lang="en-US" dirty="0" err="1"/>
              <a:t>interactivos</a:t>
            </a:r>
            <a:r>
              <a:rPr lang="en-US" dirty="0"/>
              <a:t> de </a:t>
            </a:r>
            <a:r>
              <a:rPr lang="en-US" dirty="0" err="1"/>
              <a:t>coropletas</a:t>
            </a:r>
            <a:r>
              <a:rPr lang="en-US" dirty="0"/>
              <a:t>: </a:t>
            </a:r>
            <a:r>
              <a:rPr lang="en-US" dirty="0">
                <a:hlinkClick r:id="rId2"/>
              </a:rPr>
              <a:t>https://leafletjs.com/examples/choropleth/</a:t>
            </a:r>
            <a:endParaRPr lang="en-US" dirty="0"/>
          </a:p>
          <a:p>
            <a:r>
              <a:rPr lang="es-MX" dirty="0"/>
              <a:t>Pérez Pineda, Jorge A.. (2006). Econometría espacial y ciencia regional. Investigación económica, 65(258), 129-160. Recuperado en 26 de agosto de 2020, de </a:t>
            </a:r>
            <a:r>
              <a:rPr lang="es-MX" dirty="0">
                <a:hlinkClick r:id="rId3"/>
              </a:rPr>
              <a:t>http://www.scielo.org.mx/scielo.php?script=sci_arttext&amp;pid=S0185-16672006000400129&amp;lng=es&amp;tlng=es</a:t>
            </a:r>
            <a:r>
              <a:rPr lang="es-MX" dirty="0"/>
              <a:t>.</a:t>
            </a:r>
          </a:p>
          <a:p>
            <a:r>
              <a:rPr lang="en-US" dirty="0">
                <a:hlinkClick r:id="rId4"/>
              </a:rPr>
              <a:t>https://mapshaper.org/</a:t>
            </a:r>
            <a:endParaRPr lang="en-US" dirty="0"/>
          </a:p>
          <a:p>
            <a:r>
              <a:rPr lang="en-US" dirty="0"/>
              <a:t>CONAPO. </a:t>
            </a:r>
            <a:r>
              <a:rPr lang="en-US" dirty="0" err="1"/>
              <a:t>Cartografía</a:t>
            </a:r>
            <a:r>
              <a:rPr lang="en-US" dirty="0"/>
              <a:t> de </a:t>
            </a:r>
            <a:r>
              <a:rPr lang="en-US" dirty="0" err="1"/>
              <a:t>marginación</a:t>
            </a:r>
            <a:r>
              <a:rPr lang="en-US" dirty="0"/>
              <a:t> por </a:t>
            </a:r>
            <a:r>
              <a:rPr lang="en-US" dirty="0" err="1"/>
              <a:t>municipio</a:t>
            </a:r>
            <a:r>
              <a:rPr lang="en-US" dirty="0"/>
              <a:t> 2015. CONAPO. \</a:t>
            </a:r>
            <a:r>
              <a:rPr lang="en-US" dirty="0" err="1"/>
              <a:t>url</a:t>
            </a:r>
            <a:r>
              <a:rPr lang="en-US" dirty="0"/>
              <a:t>{http://www.conapo.gob.mx/es/CONAPO/Datos_Abiertos_del_Indice_de_Marginacion}</a:t>
            </a:r>
          </a:p>
          <a:p>
            <a:r>
              <a:rPr lang="en-US" dirty="0" err="1"/>
              <a:t>Binbin</a:t>
            </a:r>
            <a:r>
              <a:rPr lang="en-US" dirty="0"/>
              <a:t> Lu , Martin Charlton , Paul Harris and A. Stewart Fotheringham (2013). Geographically weighted regression with a non-Euclidean distance metric: a case study using hedonic house price data. International Journal of Geographical Information Science.</a:t>
            </a:r>
          </a:p>
          <a:p>
            <a:r>
              <a:rPr lang="en-US" dirty="0"/>
              <a:t>Yuji Murayama. Progress in Geospatial Analysis. </a:t>
            </a:r>
            <a:r>
              <a:rPr lang="en-US" dirty="0" err="1"/>
              <a:t>Springer.Wikipedia</a:t>
            </a:r>
            <a:r>
              <a:rPr lang="en-US" dirty="0"/>
              <a:t>. Geographical distance [online] \</a:t>
            </a:r>
            <a:r>
              <a:rPr lang="en-US" dirty="0" err="1"/>
              <a:t>url</a:t>
            </a:r>
            <a:r>
              <a:rPr lang="en-US" dirty="0"/>
              <a:t>{https://en.wikipedia.org/wiki/Geographical_distance}</a:t>
            </a:r>
          </a:p>
        </p:txBody>
      </p:sp>
    </p:spTree>
    <p:extLst>
      <p:ext uri="{BB962C8B-B14F-4D97-AF65-F5344CB8AC3E}">
        <p14:creationId xmlns:p14="http://schemas.microsoft.com/office/powerpoint/2010/main" val="1273380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785DF2-7955-4C83-BC25-0BDCCCA4ED78}"/>
              </a:ext>
            </a:extLst>
          </p:cNvPr>
          <p:cNvSpPr>
            <a:spLocks noGrp="1"/>
          </p:cNvSpPr>
          <p:nvPr>
            <p:ph type="ctrTitle"/>
          </p:nvPr>
        </p:nvSpPr>
        <p:spPr>
          <a:xfrm>
            <a:off x="338328" y="829993"/>
            <a:ext cx="7315200" cy="2120001"/>
          </a:xfrm>
        </p:spPr>
        <p:txBody>
          <a:bodyPr/>
          <a:lstStyle/>
          <a:p>
            <a:r>
              <a:rPr lang="es-MX" dirty="0"/>
              <a:t>Análisis del Índice de Marginación en México</a:t>
            </a:r>
            <a:endParaRPr lang="en-US" dirty="0"/>
          </a:p>
        </p:txBody>
      </p:sp>
      <p:sp>
        <p:nvSpPr>
          <p:cNvPr id="3" name="Subtítulo 2">
            <a:extLst>
              <a:ext uri="{FF2B5EF4-FFF2-40B4-BE49-F238E27FC236}">
                <a16:creationId xmlns:a16="http://schemas.microsoft.com/office/drawing/2014/main" id="{6EF1522A-F914-4CA3-89A5-34A55305552A}"/>
              </a:ext>
            </a:extLst>
          </p:cNvPr>
          <p:cNvSpPr>
            <a:spLocks noGrp="1"/>
          </p:cNvSpPr>
          <p:nvPr>
            <p:ph type="subTitle" idx="1"/>
          </p:nvPr>
        </p:nvSpPr>
        <p:spPr>
          <a:xfrm>
            <a:off x="338328" y="4599907"/>
            <a:ext cx="7315200" cy="1238186"/>
          </a:xfrm>
        </p:spPr>
        <p:txBody>
          <a:bodyPr>
            <a:normAutofit lnSpcReduction="10000"/>
          </a:bodyPr>
          <a:lstStyle/>
          <a:p>
            <a:r>
              <a:rPr lang="es-MX" b="1" dirty="0">
                <a:solidFill>
                  <a:schemeClr val="bg1"/>
                </a:solidFill>
              </a:rPr>
              <a:t>Jorge E. Cárdenas Arroyo</a:t>
            </a:r>
          </a:p>
          <a:p>
            <a:r>
              <a:rPr lang="es-MX" b="1" dirty="0">
                <a:solidFill>
                  <a:schemeClr val="bg1"/>
                </a:solidFill>
              </a:rPr>
              <a:t>Leonardo Coronado </a:t>
            </a:r>
            <a:r>
              <a:rPr lang="es-MX" b="1" dirty="0" err="1">
                <a:solidFill>
                  <a:schemeClr val="bg1"/>
                </a:solidFill>
              </a:rPr>
              <a:t>Arvayo</a:t>
            </a:r>
            <a:endParaRPr lang="es-MX" b="1" dirty="0">
              <a:solidFill>
                <a:schemeClr val="bg1"/>
              </a:solidFill>
            </a:endParaRPr>
          </a:p>
          <a:p>
            <a:r>
              <a:rPr lang="es-MX" b="1" dirty="0">
                <a:solidFill>
                  <a:schemeClr val="bg1"/>
                </a:solidFill>
              </a:rPr>
              <a:t>Jeziret S. González Gallardo</a:t>
            </a:r>
            <a:endParaRPr lang="en-US" b="1" dirty="0">
              <a:solidFill>
                <a:schemeClr val="bg1"/>
              </a:solidFill>
            </a:endParaRPr>
          </a:p>
        </p:txBody>
      </p:sp>
      <p:sp>
        <p:nvSpPr>
          <p:cNvPr id="4" name="Rectangle 2">
            <a:extLst>
              <a:ext uri="{FF2B5EF4-FFF2-40B4-BE49-F238E27FC236}">
                <a16:creationId xmlns:a16="http://schemas.microsoft.com/office/drawing/2014/main" id="{56F4F110-2771-4DB3-965E-BC034CF147AD}"/>
              </a:ext>
            </a:extLst>
          </p:cNvPr>
          <p:cNvSpPr>
            <a:spLocks noChangeArrowheads="1"/>
          </p:cNvSpPr>
          <p:nvPr/>
        </p:nvSpPr>
        <p:spPr bwMode="auto">
          <a:xfrm>
            <a:off x="9595026" y="3709394"/>
            <a:ext cx="2258646" cy="2128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28528" rIns="91440" bIns="50784"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MX" altLang="en-US" sz="2000" spc="-100" dirty="0">
                <a:solidFill>
                  <a:schemeClr val="tx2">
                    <a:lumMod val="50000"/>
                  </a:schemeClr>
                </a:solidFill>
                <a:latin typeface="+mj-lt"/>
                <a:ea typeface="+mj-ea"/>
                <a:cs typeface="+mj-cs"/>
              </a:rPr>
              <a:t>Maestría en Ciencias de Información Geoespacial</a:t>
            </a:r>
          </a:p>
          <a:p>
            <a:pPr marL="0" marR="0" lvl="0" indent="0" algn="ctr" defTabSz="914400" rtl="0" eaLnBrk="0" fontAlgn="base" latinLnBrk="0" hangingPunct="0">
              <a:lnSpc>
                <a:spcPct val="100000"/>
              </a:lnSpc>
              <a:spcBef>
                <a:spcPct val="0"/>
              </a:spcBef>
              <a:spcAft>
                <a:spcPct val="0"/>
              </a:spcAft>
              <a:buClrTx/>
              <a:buSzTx/>
              <a:buFontTx/>
              <a:buNone/>
              <a:tabLst/>
            </a:pPr>
            <a:endParaRPr lang="es-MX" altLang="en-US" sz="2000" spc="-100" dirty="0">
              <a:solidFill>
                <a:schemeClr val="tx2">
                  <a:lumMod val="50000"/>
                </a:schemeClr>
              </a:solidFill>
              <a:latin typeface="+mj-lt"/>
              <a:ea typeface="+mj-ea"/>
              <a:cs typeface="+mj-cs"/>
            </a:endParaRPr>
          </a:p>
          <a:p>
            <a:pPr marL="0" marR="0" lvl="0" indent="0" algn="ctr" defTabSz="914400" rtl="0" eaLnBrk="0" fontAlgn="base" latinLnBrk="0" hangingPunct="0">
              <a:lnSpc>
                <a:spcPct val="100000"/>
              </a:lnSpc>
              <a:spcBef>
                <a:spcPct val="0"/>
              </a:spcBef>
              <a:spcAft>
                <a:spcPct val="0"/>
              </a:spcAft>
              <a:buClrTx/>
              <a:buSzTx/>
              <a:buFontTx/>
              <a:buNone/>
              <a:tabLst/>
            </a:pPr>
            <a:r>
              <a:rPr lang="es-MX" altLang="en-US" sz="2000" spc="-100" dirty="0" err="1">
                <a:solidFill>
                  <a:schemeClr val="tx2">
                    <a:lumMod val="50000"/>
                  </a:schemeClr>
                </a:solidFill>
                <a:latin typeface="+mj-lt"/>
                <a:ea typeface="+mj-ea"/>
                <a:cs typeface="+mj-cs"/>
              </a:rPr>
              <a:t>Geoinformática</a:t>
            </a:r>
            <a:endParaRPr lang="en-US" altLang="en-US" sz="2000" spc="-100" dirty="0">
              <a:solidFill>
                <a:schemeClr val="tx2">
                  <a:lumMod val="50000"/>
                </a:schemeClr>
              </a:solidFill>
              <a:latin typeface="+mj-lt"/>
              <a:ea typeface="+mj-ea"/>
              <a:cs typeface="+mj-cs"/>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2">
                  <a:lumMod val="50000"/>
                </a:schemeClr>
              </a:solidFill>
              <a:effectLst/>
              <a:latin typeface="Arial" panose="020B0604020202020204" pitchFamily="34" charset="0"/>
            </a:endParaRPr>
          </a:p>
        </p:txBody>
      </p:sp>
      <p:pic>
        <p:nvPicPr>
          <p:cNvPr id="9217" name="Imagen 1">
            <a:extLst>
              <a:ext uri="{FF2B5EF4-FFF2-40B4-BE49-F238E27FC236}">
                <a16:creationId xmlns:a16="http://schemas.microsoft.com/office/drawing/2014/main" id="{C484B3D7-94B9-46FC-889A-DD4E34B6E4B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19" t="-4764" r="7381" b="7825"/>
          <a:stretch/>
        </p:blipFill>
        <p:spPr bwMode="auto">
          <a:xfrm>
            <a:off x="9289144" y="572700"/>
            <a:ext cx="2902856" cy="25685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CC7EA5AE-DA73-4063-A3C5-EF706C3D9874}"/>
              </a:ext>
            </a:extLst>
          </p:cNvPr>
          <p:cNvSpPr>
            <a:spLocks noChangeArrowheads="1"/>
          </p:cNvSpPr>
          <p:nvPr/>
        </p:nvSpPr>
        <p:spPr bwMode="auto">
          <a:xfrm>
            <a:off x="818383" y="387059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ángulo 5">
            <a:extLst>
              <a:ext uri="{FF2B5EF4-FFF2-40B4-BE49-F238E27FC236}">
                <a16:creationId xmlns:a16="http://schemas.microsoft.com/office/drawing/2014/main" id="{52ED48F9-3A3F-4B7A-B7B2-6E049FEBC25B}"/>
              </a:ext>
            </a:extLst>
          </p:cNvPr>
          <p:cNvSpPr/>
          <p:nvPr/>
        </p:nvSpPr>
        <p:spPr>
          <a:xfrm>
            <a:off x="7452703" y="5464593"/>
            <a:ext cx="1408720" cy="373500"/>
          </a:xfrm>
          <a:prstGeom prst="rect">
            <a:avLst/>
          </a:prstGeom>
        </p:spPr>
        <p:txBody>
          <a:bodyPr wrap="none">
            <a:spAutoFit/>
          </a:bodyPr>
          <a:lstStyle/>
          <a:p>
            <a:pPr algn="ctr">
              <a:lnSpc>
                <a:spcPct val="106000"/>
              </a:lnSpc>
              <a:spcAft>
                <a:spcPts val="0"/>
              </a:spcAft>
            </a:pPr>
            <a:r>
              <a:rPr lang="es-MX" b="1" spc="75" dirty="0">
                <a:solidFill>
                  <a:schemeClr val="bg1"/>
                </a:solidFill>
                <a:latin typeface="Calibri" panose="020F0502020204030204" pitchFamily="34" charset="0"/>
                <a:ea typeface="Times New Roman" panose="02020603050405020304" pitchFamily="18" charset="0"/>
                <a:cs typeface="Arial" panose="020B0604020202020204" pitchFamily="34" charset="0"/>
              </a:rPr>
              <a:t>Agosto2020</a:t>
            </a:r>
            <a:endParaRPr lang="en-US" sz="1400" b="1" dirty="0">
              <a:solidFill>
                <a:schemeClr val="bg1"/>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218510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DF28F7-987A-4A01-9D1F-F1BF80B4A0EA}"/>
              </a:ext>
            </a:extLst>
          </p:cNvPr>
          <p:cNvSpPr>
            <a:spLocks noGrp="1"/>
          </p:cNvSpPr>
          <p:nvPr>
            <p:ph type="title"/>
          </p:nvPr>
        </p:nvSpPr>
        <p:spPr/>
        <p:txBody>
          <a:bodyPr/>
          <a:lstStyle/>
          <a:p>
            <a:r>
              <a:rPr lang="es-MX" dirty="0"/>
              <a:t>Índice de Marginación</a:t>
            </a:r>
            <a:endParaRPr lang="en-US" dirty="0"/>
          </a:p>
        </p:txBody>
      </p:sp>
      <p:sp>
        <p:nvSpPr>
          <p:cNvPr id="3" name="Marcador de contenido 2">
            <a:extLst>
              <a:ext uri="{FF2B5EF4-FFF2-40B4-BE49-F238E27FC236}">
                <a16:creationId xmlns:a16="http://schemas.microsoft.com/office/drawing/2014/main" id="{6BD80D19-2289-4540-A198-BB8182601D25}"/>
              </a:ext>
            </a:extLst>
          </p:cNvPr>
          <p:cNvSpPr>
            <a:spLocks noGrp="1"/>
          </p:cNvSpPr>
          <p:nvPr>
            <p:ph idx="1"/>
          </p:nvPr>
        </p:nvSpPr>
        <p:spPr>
          <a:xfrm>
            <a:off x="3869268" y="864108"/>
            <a:ext cx="7315200" cy="2751289"/>
          </a:xfrm>
        </p:spPr>
        <p:txBody>
          <a:bodyPr/>
          <a:lstStyle/>
          <a:p>
            <a:pPr algn="just"/>
            <a:r>
              <a:rPr lang="es-MX" dirty="0"/>
              <a:t>El índice de marginación contribuye a identificar las disparidades territoriales que existen entre las entidades federativas y los municipios del país. </a:t>
            </a:r>
          </a:p>
          <a:p>
            <a:pPr algn="just"/>
            <a:r>
              <a:rPr lang="es-MX" dirty="0"/>
              <a:t>Contar con estos datos sirve para incluir a la población en los programas de desarrollo económico y social que se formulen dentro del sector gubernamental y vincular sus objetivos a las necesidades que plantean los fenómenos demográficos. </a:t>
            </a:r>
          </a:p>
          <a:p>
            <a:pPr marL="0" indent="0" algn="just">
              <a:buNone/>
            </a:pPr>
            <a:endParaRPr lang="en-US" dirty="0"/>
          </a:p>
        </p:txBody>
      </p:sp>
      <p:sp>
        <p:nvSpPr>
          <p:cNvPr id="4" name="Rectángulo 3">
            <a:extLst>
              <a:ext uri="{FF2B5EF4-FFF2-40B4-BE49-F238E27FC236}">
                <a16:creationId xmlns:a16="http://schemas.microsoft.com/office/drawing/2014/main" id="{6C9E71F4-0767-4D5A-9BF1-8EA8C0C9E349}"/>
              </a:ext>
            </a:extLst>
          </p:cNvPr>
          <p:cNvSpPr/>
          <p:nvPr/>
        </p:nvSpPr>
        <p:spPr>
          <a:xfrm>
            <a:off x="4478868" y="3777901"/>
            <a:ext cx="6096000" cy="2215991"/>
          </a:xfrm>
          <a:prstGeom prst="rect">
            <a:avLst/>
          </a:prstGeom>
        </p:spPr>
        <p:txBody>
          <a:bodyPr>
            <a:spAutoFit/>
          </a:bodyPr>
          <a:lstStyle/>
          <a:p>
            <a:pPr algn="ctr"/>
            <a:r>
              <a:rPr lang="es-MX" sz="2000" b="1" dirty="0">
                <a:solidFill>
                  <a:schemeClr val="tx1">
                    <a:lumMod val="65000"/>
                    <a:lumOff val="35000"/>
                  </a:schemeClr>
                </a:solidFill>
              </a:rPr>
              <a:t>Dimensiones socioeconómicas de la marginación:</a:t>
            </a:r>
          </a:p>
          <a:p>
            <a:pPr algn="ctr"/>
            <a:endParaRPr lang="es-MX" sz="2000" b="1" dirty="0">
              <a:solidFill>
                <a:schemeClr val="tx1">
                  <a:lumMod val="65000"/>
                  <a:lumOff val="35000"/>
                </a:schemeClr>
              </a:solidFill>
            </a:endParaRPr>
          </a:p>
          <a:p>
            <a:pPr marL="285750" indent="-285750" algn="just">
              <a:buFontTx/>
              <a:buChar char="-"/>
            </a:pPr>
            <a:r>
              <a:rPr lang="es-MX" sz="2000" dirty="0">
                <a:solidFill>
                  <a:schemeClr val="tx1">
                    <a:lumMod val="65000"/>
                    <a:lumOff val="35000"/>
                  </a:schemeClr>
                </a:solidFill>
              </a:rPr>
              <a:t>Educación</a:t>
            </a:r>
          </a:p>
          <a:p>
            <a:pPr marL="285750" indent="-285750" algn="just">
              <a:buFontTx/>
              <a:buChar char="-"/>
            </a:pPr>
            <a:r>
              <a:rPr lang="es-MX" sz="2000" dirty="0">
                <a:solidFill>
                  <a:schemeClr val="tx1">
                    <a:lumMod val="65000"/>
                    <a:lumOff val="35000"/>
                  </a:schemeClr>
                </a:solidFill>
              </a:rPr>
              <a:t>Vivienda</a:t>
            </a:r>
          </a:p>
          <a:p>
            <a:pPr marL="285750" indent="-285750" algn="just">
              <a:buFontTx/>
              <a:buChar char="-"/>
            </a:pPr>
            <a:r>
              <a:rPr lang="es-MX" sz="2000" dirty="0">
                <a:solidFill>
                  <a:schemeClr val="tx1">
                    <a:lumMod val="65000"/>
                    <a:lumOff val="35000"/>
                  </a:schemeClr>
                </a:solidFill>
              </a:rPr>
              <a:t>Distribución de la población</a:t>
            </a:r>
          </a:p>
          <a:p>
            <a:pPr marL="285750" indent="-285750" algn="just">
              <a:buFontTx/>
              <a:buChar char="-"/>
            </a:pPr>
            <a:r>
              <a:rPr lang="es-MX" sz="2000" dirty="0">
                <a:solidFill>
                  <a:schemeClr val="tx1">
                    <a:lumMod val="65000"/>
                    <a:lumOff val="35000"/>
                  </a:schemeClr>
                </a:solidFill>
              </a:rPr>
              <a:t>Ingresos por trabajo</a:t>
            </a:r>
          </a:p>
          <a:p>
            <a:pPr marL="285750" indent="-285750" algn="just">
              <a:buFontTx/>
              <a:buChar char="-"/>
            </a:pPr>
            <a:endParaRPr lang="es-MX" dirty="0"/>
          </a:p>
        </p:txBody>
      </p:sp>
    </p:spTree>
    <p:extLst>
      <p:ext uri="{BB962C8B-B14F-4D97-AF65-F5344CB8AC3E}">
        <p14:creationId xmlns:p14="http://schemas.microsoft.com/office/powerpoint/2010/main" val="357625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0AD71135-6E28-4EE3-BA26-4DB025419B53}"/>
              </a:ext>
            </a:extLst>
          </p:cNvPr>
          <p:cNvPicPr>
            <a:picLocks noGrp="1" noChangeAspect="1"/>
          </p:cNvPicPr>
          <p:nvPr>
            <p:ph idx="1"/>
          </p:nvPr>
        </p:nvPicPr>
        <p:blipFill rotWithShape="1">
          <a:blip r:embed="rId2"/>
          <a:srcRect l="3067" t="14429" r="62837" b="36068"/>
          <a:stretch/>
        </p:blipFill>
        <p:spPr>
          <a:xfrm>
            <a:off x="0" y="609600"/>
            <a:ext cx="12197422" cy="5820229"/>
          </a:xfrm>
          <a:prstGeom prst="rect">
            <a:avLst/>
          </a:prstGeom>
        </p:spPr>
      </p:pic>
    </p:spTree>
    <p:extLst>
      <p:ext uri="{BB962C8B-B14F-4D97-AF65-F5344CB8AC3E}">
        <p14:creationId xmlns:p14="http://schemas.microsoft.com/office/powerpoint/2010/main" val="2086738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C7A211-CACC-49D4-9415-E5164F13E71D}"/>
              </a:ext>
            </a:extLst>
          </p:cNvPr>
          <p:cNvSpPr>
            <a:spLocks noGrp="1"/>
          </p:cNvSpPr>
          <p:nvPr>
            <p:ph type="title"/>
          </p:nvPr>
        </p:nvSpPr>
        <p:spPr/>
        <p:txBody>
          <a:bodyPr/>
          <a:lstStyle/>
          <a:p>
            <a:r>
              <a:rPr lang="es-MX" dirty="0" err="1"/>
              <a:t>Hipótesis</a:t>
            </a:r>
            <a:endParaRPr lang="en-US" dirty="0"/>
          </a:p>
        </p:txBody>
      </p:sp>
      <p:sp>
        <p:nvSpPr>
          <p:cNvPr id="3" name="Marcador de contenido 2">
            <a:extLst>
              <a:ext uri="{FF2B5EF4-FFF2-40B4-BE49-F238E27FC236}">
                <a16:creationId xmlns:a16="http://schemas.microsoft.com/office/drawing/2014/main" id="{2D83033B-B451-4DF2-99F8-85B52D03D489}"/>
              </a:ext>
            </a:extLst>
          </p:cNvPr>
          <p:cNvSpPr>
            <a:spLocks noGrp="1"/>
          </p:cNvSpPr>
          <p:nvPr>
            <p:ph idx="1"/>
          </p:nvPr>
        </p:nvSpPr>
        <p:spPr/>
        <p:txBody>
          <a:bodyPr/>
          <a:lstStyle/>
          <a:p>
            <a:pPr algn="just"/>
            <a:r>
              <a:rPr lang="es-MX" dirty="0"/>
              <a:t>Si aludimos a la marginación como un fenómeno multidimensional y estructural que se manifiesta como la falta de oportunidades y la desigual distribución del progreso en la estructura productiva (hecho que excluye a diversos grupos sociales). Se entiende que se comprometen los niveles de bienestar y la creación de capacidades, recursos y, por ende, el desarrollo, debido a que y de acuerdo con la CONAPO, "las desventajas ocasionadas por la marginación son acumulables".</a:t>
            </a:r>
          </a:p>
          <a:p>
            <a:pPr algn="just"/>
            <a:r>
              <a:rPr lang="es-MX" dirty="0"/>
              <a:t>Se espera encontrar un mayor índice de marginación en aquellos municipios en los que sus vecinos estén catalogados como marginados.</a:t>
            </a:r>
          </a:p>
          <a:p>
            <a:pPr algn="just"/>
            <a:endParaRPr lang="en-US" dirty="0"/>
          </a:p>
        </p:txBody>
      </p:sp>
    </p:spTree>
    <p:extLst>
      <p:ext uri="{BB962C8B-B14F-4D97-AF65-F5344CB8AC3E}">
        <p14:creationId xmlns:p14="http://schemas.microsoft.com/office/powerpoint/2010/main" val="1583139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245C52-37FD-4D40-B297-D2E4A280C02B}"/>
              </a:ext>
            </a:extLst>
          </p:cNvPr>
          <p:cNvSpPr>
            <a:spLocks noGrp="1"/>
          </p:cNvSpPr>
          <p:nvPr>
            <p:ph type="title"/>
          </p:nvPr>
        </p:nvSpPr>
        <p:spPr>
          <a:xfrm>
            <a:off x="196646" y="0"/>
            <a:ext cx="7357703" cy="815925"/>
          </a:xfrm>
        </p:spPr>
        <p:txBody>
          <a:bodyPr/>
          <a:lstStyle/>
          <a:p>
            <a:r>
              <a:rPr lang="es-MX" dirty="0">
                <a:solidFill>
                  <a:schemeClr val="tx1"/>
                </a:solidFill>
              </a:rPr>
              <a:t>Análisis exploratorio de datos</a:t>
            </a:r>
            <a:endParaRPr lang="en-US" dirty="0">
              <a:solidFill>
                <a:schemeClr val="tx1"/>
              </a:solidFill>
            </a:endParaRPr>
          </a:p>
        </p:txBody>
      </p:sp>
      <p:pic>
        <p:nvPicPr>
          <p:cNvPr id="4" name="Imagen 3">
            <a:extLst>
              <a:ext uri="{FF2B5EF4-FFF2-40B4-BE49-F238E27FC236}">
                <a16:creationId xmlns:a16="http://schemas.microsoft.com/office/drawing/2014/main" id="{F010785B-5515-4CF1-834F-E97E7640C7B1}"/>
              </a:ext>
            </a:extLst>
          </p:cNvPr>
          <p:cNvPicPr>
            <a:picLocks noChangeAspect="1"/>
          </p:cNvPicPr>
          <p:nvPr/>
        </p:nvPicPr>
        <p:blipFill rotWithShape="1">
          <a:blip r:embed="rId2"/>
          <a:srcRect l="4404" t="22743" r="61667" b="50000"/>
          <a:stretch/>
        </p:blipFill>
        <p:spPr>
          <a:xfrm>
            <a:off x="0" y="642257"/>
            <a:ext cx="10554441" cy="2786743"/>
          </a:xfrm>
          <a:prstGeom prst="rect">
            <a:avLst/>
          </a:prstGeom>
        </p:spPr>
      </p:pic>
      <p:pic>
        <p:nvPicPr>
          <p:cNvPr id="8" name="Imagen 7">
            <a:extLst>
              <a:ext uri="{FF2B5EF4-FFF2-40B4-BE49-F238E27FC236}">
                <a16:creationId xmlns:a16="http://schemas.microsoft.com/office/drawing/2014/main" id="{CD13F5B4-CD33-4185-B784-341F1F2ECB95}"/>
              </a:ext>
            </a:extLst>
          </p:cNvPr>
          <p:cNvPicPr>
            <a:picLocks noChangeAspect="1"/>
          </p:cNvPicPr>
          <p:nvPr/>
        </p:nvPicPr>
        <p:blipFill rotWithShape="1">
          <a:blip r:embed="rId3"/>
          <a:srcRect l="6548" t="22019" r="62500" b="33972"/>
          <a:stretch/>
        </p:blipFill>
        <p:spPr>
          <a:xfrm>
            <a:off x="3875497" y="2950029"/>
            <a:ext cx="8362734" cy="3907971"/>
          </a:xfrm>
          <a:prstGeom prst="rect">
            <a:avLst/>
          </a:prstGeom>
        </p:spPr>
      </p:pic>
      <p:sp>
        <p:nvSpPr>
          <p:cNvPr id="9" name="CuadroTexto 8">
            <a:extLst>
              <a:ext uri="{FF2B5EF4-FFF2-40B4-BE49-F238E27FC236}">
                <a16:creationId xmlns:a16="http://schemas.microsoft.com/office/drawing/2014/main" id="{42978E41-22FD-4C4A-AA50-CAF0885E815E}"/>
              </a:ext>
            </a:extLst>
          </p:cNvPr>
          <p:cNvSpPr txBox="1"/>
          <p:nvPr/>
        </p:nvSpPr>
        <p:spPr>
          <a:xfrm>
            <a:off x="196646" y="4220170"/>
            <a:ext cx="3045503" cy="1200329"/>
          </a:xfrm>
          <a:prstGeom prst="rect">
            <a:avLst/>
          </a:prstGeom>
          <a:noFill/>
        </p:spPr>
        <p:txBody>
          <a:bodyPr wrap="square" rtlCol="0">
            <a:spAutoFit/>
          </a:bodyPr>
          <a:lstStyle/>
          <a:p>
            <a:pPr algn="ctr"/>
            <a:r>
              <a:rPr lang="es-MX" dirty="0">
                <a:solidFill>
                  <a:schemeClr val="bg1"/>
                </a:solidFill>
              </a:rPr>
              <a:t>IM mayor a 4</a:t>
            </a:r>
          </a:p>
          <a:p>
            <a:pPr algn="ctr"/>
            <a:r>
              <a:rPr lang="es-MX" dirty="0">
                <a:solidFill>
                  <a:schemeClr val="bg1"/>
                </a:solidFill>
              </a:rPr>
              <a:t>Nos muestra 801 registros (municipios) con IM </a:t>
            </a:r>
          </a:p>
          <a:p>
            <a:pPr algn="ctr"/>
            <a:r>
              <a:rPr lang="es-MX" dirty="0">
                <a:solidFill>
                  <a:schemeClr val="bg1"/>
                </a:solidFill>
              </a:rPr>
              <a:t>alto a muy alto</a:t>
            </a:r>
            <a:endParaRPr lang="en-US" dirty="0">
              <a:solidFill>
                <a:schemeClr val="bg1"/>
              </a:solidFill>
            </a:endParaRPr>
          </a:p>
        </p:txBody>
      </p:sp>
    </p:spTree>
    <p:extLst>
      <p:ext uri="{BB962C8B-B14F-4D97-AF65-F5344CB8AC3E}">
        <p14:creationId xmlns:p14="http://schemas.microsoft.com/office/powerpoint/2010/main" val="1466084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04FEF-C025-4C9A-80A9-5881AF2FCCD9}"/>
              </a:ext>
            </a:extLst>
          </p:cNvPr>
          <p:cNvSpPr>
            <a:spLocks noGrp="1"/>
          </p:cNvSpPr>
          <p:nvPr>
            <p:ph type="title"/>
          </p:nvPr>
        </p:nvSpPr>
        <p:spPr/>
        <p:txBody>
          <a:bodyPr/>
          <a:lstStyle/>
          <a:p>
            <a:r>
              <a:rPr lang="es-MX" dirty="0"/>
              <a:t>Resumen del Índice de marginación</a:t>
            </a:r>
            <a:endParaRPr lang="en-US" dirty="0"/>
          </a:p>
        </p:txBody>
      </p:sp>
      <p:sp>
        <p:nvSpPr>
          <p:cNvPr id="4" name="Rectangle 1">
            <a:extLst>
              <a:ext uri="{FF2B5EF4-FFF2-40B4-BE49-F238E27FC236}">
                <a16:creationId xmlns:a16="http://schemas.microsoft.com/office/drawing/2014/main" id="{B8635F31-11CE-4B2E-939D-1DA4DFEF7739}"/>
              </a:ext>
            </a:extLst>
          </p:cNvPr>
          <p:cNvSpPr>
            <a:spLocks noChangeArrowheads="1"/>
          </p:cNvSpPr>
          <p:nvPr/>
        </p:nvSpPr>
        <p:spPr bwMode="auto">
          <a:xfrm>
            <a:off x="0" y="0"/>
            <a:ext cx="269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br>
            <a:endPar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Marcador de contenido 9">
            <a:extLst>
              <a:ext uri="{FF2B5EF4-FFF2-40B4-BE49-F238E27FC236}">
                <a16:creationId xmlns:a16="http://schemas.microsoft.com/office/drawing/2014/main" id="{DFCA0F19-0E4A-40D6-BFA8-7B6365111A83}"/>
              </a:ext>
            </a:extLst>
          </p:cNvPr>
          <p:cNvPicPr>
            <a:picLocks noGrp="1" noChangeAspect="1"/>
          </p:cNvPicPr>
          <p:nvPr>
            <p:ph idx="1"/>
          </p:nvPr>
        </p:nvPicPr>
        <p:blipFill rotWithShape="1">
          <a:blip r:embed="rId2"/>
          <a:srcRect l="54256" t="48258" r="32053" b="30031"/>
          <a:stretch/>
        </p:blipFill>
        <p:spPr>
          <a:xfrm>
            <a:off x="3863991" y="1617785"/>
            <a:ext cx="7488921" cy="3903299"/>
          </a:xfrm>
          <a:prstGeom prst="rect">
            <a:avLst/>
          </a:prstGeom>
        </p:spPr>
      </p:pic>
    </p:spTree>
    <p:extLst>
      <p:ext uri="{BB962C8B-B14F-4D97-AF65-F5344CB8AC3E}">
        <p14:creationId xmlns:p14="http://schemas.microsoft.com/office/powerpoint/2010/main" val="74975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DF49EA-4051-461D-B0E5-9F3237E1037A}"/>
              </a:ext>
            </a:extLst>
          </p:cNvPr>
          <p:cNvSpPr>
            <a:spLocks noGrp="1"/>
          </p:cNvSpPr>
          <p:nvPr>
            <p:ph type="title"/>
          </p:nvPr>
        </p:nvSpPr>
        <p:spPr/>
        <p:txBody>
          <a:bodyPr/>
          <a:lstStyle/>
          <a:p>
            <a:r>
              <a:rPr lang="es-MX" dirty="0"/>
              <a:t>Gráfico de cajas y bigotes</a:t>
            </a:r>
            <a:endParaRPr lang="en-US" dirty="0"/>
          </a:p>
        </p:txBody>
      </p:sp>
      <p:pic>
        <p:nvPicPr>
          <p:cNvPr id="2050" name="Picture 2">
            <a:extLst>
              <a:ext uri="{FF2B5EF4-FFF2-40B4-BE49-F238E27FC236}">
                <a16:creationId xmlns:a16="http://schemas.microsoft.com/office/drawing/2014/main" id="{C76A0857-4CDB-4D2F-8ADB-09C45DCD445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65537" y="1138130"/>
            <a:ext cx="8171719" cy="4757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664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2D838B-AE19-4CA7-9739-A1982AB5DD7D}"/>
              </a:ext>
            </a:extLst>
          </p:cNvPr>
          <p:cNvSpPr>
            <a:spLocks noGrp="1"/>
          </p:cNvSpPr>
          <p:nvPr>
            <p:ph type="title"/>
          </p:nvPr>
        </p:nvSpPr>
        <p:spPr/>
        <p:txBody>
          <a:bodyPr/>
          <a:lstStyle/>
          <a:p>
            <a:pPr algn="ctr"/>
            <a:r>
              <a:rPr lang="es-MX" dirty="0"/>
              <a:t>ESDA</a:t>
            </a:r>
            <a:endParaRPr lang="en-US" dirty="0"/>
          </a:p>
        </p:txBody>
      </p:sp>
      <p:pic>
        <p:nvPicPr>
          <p:cNvPr id="4" name="Imagen 3">
            <a:extLst>
              <a:ext uri="{FF2B5EF4-FFF2-40B4-BE49-F238E27FC236}">
                <a16:creationId xmlns:a16="http://schemas.microsoft.com/office/drawing/2014/main" id="{AC05CD8F-A541-480A-8C50-20F900245B27}"/>
              </a:ext>
            </a:extLst>
          </p:cNvPr>
          <p:cNvPicPr>
            <a:picLocks noChangeAspect="1"/>
          </p:cNvPicPr>
          <p:nvPr/>
        </p:nvPicPr>
        <p:blipFill rotWithShape="1">
          <a:blip r:embed="rId2"/>
          <a:srcRect l="4048" t="35783" r="71775" b="38500"/>
          <a:stretch/>
        </p:blipFill>
        <p:spPr>
          <a:xfrm>
            <a:off x="5259194" y="4434114"/>
            <a:ext cx="6932806" cy="2423886"/>
          </a:xfrm>
          <a:prstGeom prst="rect">
            <a:avLst/>
          </a:prstGeom>
        </p:spPr>
      </p:pic>
      <p:pic>
        <p:nvPicPr>
          <p:cNvPr id="3074" name="Picture 2">
            <a:extLst>
              <a:ext uri="{FF2B5EF4-FFF2-40B4-BE49-F238E27FC236}">
                <a16:creationId xmlns:a16="http://schemas.microsoft.com/office/drawing/2014/main" id="{178C5F90-D35B-46AC-9D33-54FC1FB8385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24546" y="0"/>
            <a:ext cx="8767454" cy="4434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304960"/>
      </p:ext>
    </p:extLst>
  </p:cSld>
  <p:clrMapOvr>
    <a:masterClrMapping/>
  </p:clrMapOvr>
</p:sld>
</file>

<file path=ppt/theme/theme1.xml><?xml version="1.0" encoding="utf-8"?>
<a:theme xmlns:a="http://schemas.openxmlformats.org/drawingml/2006/main" name="Marco">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otalTime>250</TotalTime>
  <Words>982</Words>
  <Application>Microsoft Office PowerPoint</Application>
  <PresentationFormat>Panorámica</PresentationFormat>
  <Paragraphs>84</Paragraphs>
  <Slides>27</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27</vt:i4>
      </vt:variant>
    </vt:vector>
  </HeadingPairs>
  <TitlesOfParts>
    <vt:vector size="33" baseType="lpstr">
      <vt:lpstr>Arial</vt:lpstr>
      <vt:lpstr>Calibri</vt:lpstr>
      <vt:lpstr>Corbel</vt:lpstr>
      <vt:lpstr>Courier New</vt:lpstr>
      <vt:lpstr>Wingdings 2</vt:lpstr>
      <vt:lpstr>Marco</vt:lpstr>
      <vt:lpstr>Análisis del Índice de Marginación en México</vt:lpstr>
      <vt:lpstr>Índice</vt:lpstr>
      <vt:lpstr>Índice de Marginación</vt:lpstr>
      <vt:lpstr>Presentación de PowerPoint</vt:lpstr>
      <vt:lpstr>Hipótesis</vt:lpstr>
      <vt:lpstr>Análisis exploratorio de datos</vt:lpstr>
      <vt:lpstr>Resumen del Índice de marginación</vt:lpstr>
      <vt:lpstr>Gráfico de cajas y bigotes</vt:lpstr>
      <vt:lpstr>ESDA</vt:lpstr>
      <vt:lpstr>Matriz de Pesos</vt:lpstr>
      <vt:lpstr>Retardo espacial</vt:lpstr>
      <vt:lpstr>Presentación de PowerPoint</vt:lpstr>
      <vt:lpstr>Presentación de PowerPoint</vt:lpstr>
      <vt:lpstr>LISA Indicadores locales de asociación espacial</vt:lpstr>
      <vt:lpstr>LISA Indicadores locales de asociación espacial</vt:lpstr>
      <vt:lpstr>Regresión Ponderada Geográficamente</vt:lpstr>
      <vt:lpstr>Regresión Ponderada Geográficamente</vt:lpstr>
      <vt:lpstr>Presentación de PowerPoint</vt:lpstr>
      <vt:lpstr>Marginación en Chiapas</vt:lpstr>
      <vt:lpstr>Leaflet </vt:lpstr>
      <vt:lpstr>LISA Indicadores locales de asociación espacial</vt:lpstr>
      <vt:lpstr>Leaflet</vt:lpstr>
      <vt:lpstr>GWR Chiapas IM + agricultura de temporal + agricultura de autoconsumo</vt:lpstr>
      <vt:lpstr>Conclusiones</vt:lpstr>
      <vt:lpstr>GitHub repositorio</vt:lpstr>
      <vt:lpstr>Fuentes </vt:lpstr>
      <vt:lpstr>Análisis del Índice de Marginación en México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del Índice de Marginación en México</dc:title>
  <dc:creator>Jeziret S. González Gallardo</dc:creator>
  <cp:lastModifiedBy>Jeziret S. González Gallardo</cp:lastModifiedBy>
  <cp:revision>23</cp:revision>
  <dcterms:created xsi:type="dcterms:W3CDTF">2020-08-26T00:33:34Z</dcterms:created>
  <dcterms:modified xsi:type="dcterms:W3CDTF">2020-08-26T17:25:34Z</dcterms:modified>
</cp:coreProperties>
</file>